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7" r:id="rId9"/>
    <p:sldId id="279" r:id="rId10"/>
    <p:sldId id="278" r:id="rId11"/>
    <p:sldId id="280" r:id="rId12"/>
    <p:sldId id="262" r:id="rId13"/>
    <p:sldId id="263" r:id="rId14"/>
    <p:sldId id="264" r:id="rId15"/>
    <p:sldId id="265" r:id="rId16"/>
    <p:sldId id="281" r:id="rId17"/>
    <p:sldId id="282" r:id="rId18"/>
    <p:sldId id="266" r:id="rId19"/>
    <p:sldId id="267" r:id="rId20"/>
    <p:sldId id="283" r:id="rId21"/>
    <p:sldId id="268" r:id="rId22"/>
    <p:sldId id="273" r:id="rId23"/>
    <p:sldId id="269" r:id="rId24"/>
    <p:sldId id="270" r:id="rId25"/>
    <p:sldId id="272" r:id="rId26"/>
    <p:sldId id="274" r:id="rId27"/>
    <p:sldId id="275" r:id="rId28"/>
    <p:sldId id="284" r:id="rId29"/>
    <p:sldId id="271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58621-FBF7-46BB-817C-80D8D29CCF7B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A81FC-8252-4D5E-9DF9-428BEAFC7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A81FC-8252-4D5E-9DF9-428BEAFC7D1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A81FC-8252-4D5E-9DF9-428BEAFC7D1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371600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Плесень и </a:t>
            </a:r>
            <a:br>
              <a:rPr lang="ru-RU" sz="4800" dirty="0" smtClean="0"/>
            </a:br>
            <a:r>
              <a:rPr lang="ru-RU" sz="4800" dirty="0" smtClean="0"/>
              <a:t>продукты питания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334000"/>
            <a:ext cx="6172200" cy="1040922"/>
          </a:xfrm>
        </p:spPr>
        <p:txBody>
          <a:bodyPr/>
          <a:lstStyle/>
          <a:p>
            <a:r>
              <a:rPr lang="ru-RU" dirty="0" smtClean="0"/>
              <a:t>Автор: Костенко </a:t>
            </a:r>
            <a:r>
              <a:rPr lang="ru-RU" dirty="0" err="1" smtClean="0"/>
              <a:t>Владилена</a:t>
            </a:r>
            <a:r>
              <a:rPr lang="ru-RU" dirty="0" smtClean="0"/>
              <a:t> ученица 3 «В» класса СОШ №1.</a:t>
            </a:r>
          </a:p>
          <a:p>
            <a:r>
              <a:rPr lang="ru-RU" dirty="0" smtClean="0"/>
              <a:t>Руководитель : </a:t>
            </a:r>
            <a:r>
              <a:rPr lang="ru-RU" dirty="0" err="1" smtClean="0"/>
              <a:t>Ендресяк</a:t>
            </a:r>
            <a:r>
              <a:rPr lang="ru-RU" dirty="0" smtClean="0"/>
              <a:t> Ирина Павловна.</a:t>
            </a:r>
            <a:endParaRPr lang="ru-RU" dirty="0"/>
          </a:p>
        </p:txBody>
      </p:sp>
      <p:pic>
        <p:nvPicPr>
          <p:cNvPr id="22530" name="Picture 2" descr="http://medilis.ru/image/dja_statji/plesen/aspergil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10170"/>
            <a:ext cx="5105400" cy="2671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</a:t>
            </a:r>
            <a:r>
              <a:rPr lang="ru-RU" sz="3300" dirty="0" smtClean="0"/>
              <a:t>Плесень и её виды.</a:t>
            </a:r>
            <a:endParaRPr lang="ru-RU" sz="33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r>
              <a:rPr lang="ru-RU" b="1" i="1" dirty="0" smtClean="0"/>
              <a:t>Серая плесень</a:t>
            </a:r>
            <a:r>
              <a:rPr lang="ru-RU" dirty="0" smtClean="0"/>
              <a:t>  поражает всё! Проникает глубоко в продукты.</a:t>
            </a:r>
          </a:p>
          <a:p>
            <a:r>
              <a:rPr lang="ru-RU" b="1" i="1" dirty="0" smtClean="0"/>
              <a:t>Розовая плесень  </a:t>
            </a:r>
            <a:r>
              <a:rPr lang="ru-RU" dirty="0" smtClean="0"/>
              <a:t>практически не опасна для человека В основном покрывает остатки пищи и уже испорченные продукты, а также неправильно хранящиеся крупы.</a:t>
            </a:r>
          </a:p>
          <a:p>
            <a:endParaRPr lang="ru-RU" dirty="0"/>
          </a:p>
        </p:txBody>
      </p:sp>
      <p:pic>
        <p:nvPicPr>
          <p:cNvPr id="3074" name="Picture 2" descr="C:\Users\Влада\Downloads\i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429000"/>
            <a:ext cx="3733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Влада\Downloads\123764889_5138428_hl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3581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Плесень и её виды.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/>
          <a:lstStyle/>
          <a:p>
            <a:r>
              <a:rPr lang="ru-RU" b="1" i="1" dirty="0" smtClean="0"/>
              <a:t>Белая плесень- </a:t>
            </a:r>
            <a:r>
              <a:rPr lang="ru-RU" dirty="0" smtClean="0"/>
              <a:t>чаще всего можно встретить на сыре и хлебе. Любит деревянные поверхности.</a:t>
            </a:r>
          </a:p>
          <a:p>
            <a:r>
              <a:rPr lang="ru-RU" b="1" i="1" dirty="0" smtClean="0"/>
              <a:t>Голубая плесень</a:t>
            </a:r>
            <a:r>
              <a:rPr lang="ru-RU" dirty="0" smtClean="0"/>
              <a:t> –для людей не опасна. Иногда используется для приготовления сыров.</a:t>
            </a:r>
            <a:endParaRPr lang="ru-RU" b="1" i="1" dirty="0"/>
          </a:p>
        </p:txBody>
      </p:sp>
      <p:pic>
        <p:nvPicPr>
          <p:cNvPr id="4098" name="Picture 2" descr="C:\Users\Влада\Downloads\729_486_560d11fa13a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200"/>
            <a:ext cx="3581400" cy="3374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Влада\Downloads\46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3200400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Образцы для заплесневения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Образец № 1 – мандарин</a:t>
            </a:r>
          </a:p>
          <a:p>
            <a:r>
              <a:rPr lang="ru-RU" dirty="0" smtClean="0"/>
              <a:t>Образец № 2 – белый хлеб</a:t>
            </a:r>
          </a:p>
          <a:p>
            <a:r>
              <a:rPr lang="ru-RU" dirty="0" smtClean="0"/>
              <a:t>Образец № 3 – сыр «Российский»</a:t>
            </a:r>
          </a:p>
          <a:p>
            <a:r>
              <a:rPr lang="ru-RU" dirty="0" smtClean="0"/>
              <a:t>Образец № 4 – колбаса вареная «Докторская»</a:t>
            </a:r>
          </a:p>
          <a:p>
            <a:r>
              <a:rPr lang="ru-RU" dirty="0" smtClean="0"/>
              <a:t>Образец № 5 – яблоко</a:t>
            </a:r>
          </a:p>
          <a:p>
            <a:r>
              <a:rPr lang="ru-RU" dirty="0" smtClean="0"/>
              <a:t>Образец № 6 – кетчуп «Томатный»</a:t>
            </a:r>
          </a:p>
          <a:p>
            <a:endParaRPr lang="ru-RU" dirty="0"/>
          </a:p>
        </p:txBody>
      </p:sp>
      <p:pic>
        <p:nvPicPr>
          <p:cNvPr id="12290" name="Picture 2" descr="http://dame-na-zametku.ru/wp-content/uploads/mold-produ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67200"/>
            <a:ext cx="4114800" cy="240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://img.playground.ru/images/3/7/beschimmeld-br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67200"/>
            <a:ext cx="3276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Таблица № 1.</a:t>
            </a:r>
            <a:r>
              <a:rPr lang="ru-RU" i="1" dirty="0" smtClean="0"/>
              <a:t>Заплесневение продуктов, хранящихся без холодильника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143000"/>
          <a:ext cx="8382002" cy="56011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18374"/>
                <a:gridCol w="1376483"/>
                <a:gridCol w="1197429"/>
                <a:gridCol w="1197429"/>
                <a:gridCol w="1197429"/>
                <a:gridCol w="1197429"/>
                <a:gridCol w="1197429"/>
              </a:tblGrid>
              <a:tr h="405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День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№1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№2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№3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№4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№5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№6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1-ый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Закладка опыта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2-ой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Без изменений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Без изменений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Без изменений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Без изменений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Без изменений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Без изменений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40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3-ий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Без изменений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Начал подсыхать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Без изменений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Плесень белая с синевато-зелёным оттенком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Появились тёмные, коричневые пятна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Без изменений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09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4-ый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Без изменений, но появился неприятный запах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Появилось небольшое пятно, жёлто-белая плесень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Без изменений, но появились капельки жира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Появилась пушистые нити плесени с чёрными точками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Тёмные пятна разрастаются, появилась белая плесень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Без изменений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2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5-ый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Без изменений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Жёлто- белая плесень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Белая плесень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Плесень  разрастается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Синевато-серая плесень и гниль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Без изменений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143000"/>
          <a:ext cx="8153397" cy="473307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64771"/>
                <a:gridCol w="1164771"/>
                <a:gridCol w="1164771"/>
                <a:gridCol w="1164771"/>
                <a:gridCol w="1164771"/>
                <a:gridCol w="1164771"/>
                <a:gridCol w="1164771"/>
              </a:tblGrid>
              <a:tr h="1314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6-ой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Появилась  белая плесень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Жёлто-белая плесень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Белая плесень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Зелёно-серая плесень, местами белая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Плесень растёт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Без изменений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8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7-ой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Появляется  зелёная плесень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Появилась тёмная плесень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Появилась зелёная плесень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Протухла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Яблоко загнило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Без  изменений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51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8-ой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Плесень растёт, сильный запах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Тёмные нити, запах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Плесень растёт ,запах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Протухла, сильный запах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Протухло, загнило, запах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Без  изменений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7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9-ый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Без изменений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Плесень растёт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Плесень зелёная, разрастается белая плесень, запах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Сильный запах, плесень тёмно-зелёного цвета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Сильный запах, плесень зелёная и ярко-зелёная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Без изменений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Таблица № 1. </a:t>
            </a:r>
            <a:r>
              <a:rPr lang="ru-RU" i="1" dirty="0" smtClean="0"/>
              <a:t>Заплесневение продуктов, хранящихся без холодильника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229599" cy="446913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/>
                        <a:t>11-ый</a:t>
                      </a:r>
                      <a:endParaRPr lang="ru-RU" sz="15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/>
                        <a:t>Плесень разрастается, появляются белые нити, сильный запах и жидкость</a:t>
                      </a:r>
                      <a:endParaRPr lang="ru-RU" sz="15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/>
                        <a:t>Плесень растёт</a:t>
                      </a:r>
                      <a:endParaRPr lang="ru-RU" sz="15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/>
                        <a:t>Плесень  растёт, особенно белая</a:t>
                      </a:r>
                      <a:endParaRPr lang="ru-RU" sz="15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/>
                        <a:t>Плесень растёт</a:t>
                      </a:r>
                      <a:endParaRPr lang="ru-RU" sz="15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/>
                        <a:t>Плесень нарастает</a:t>
                      </a:r>
                      <a:endParaRPr lang="ru-RU" sz="15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/>
                        <a:t>Без изменений</a:t>
                      </a:r>
                      <a:endParaRPr lang="ru-RU" sz="15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/>
                        <a:t>12-ый</a:t>
                      </a:r>
                      <a:endParaRPr lang="ru-RU" sz="15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/>
                        <a:t>Плесень нарастает ещё больше</a:t>
                      </a:r>
                      <a:endParaRPr lang="ru-RU" sz="15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/>
                        <a:t>Плесень  разрастается</a:t>
                      </a:r>
                      <a:endParaRPr lang="ru-RU" sz="15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/>
                        <a:t>Плесень  нарастает</a:t>
                      </a:r>
                      <a:endParaRPr lang="ru-RU" sz="15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/>
                        <a:t>Плесень растёт, становиться темней</a:t>
                      </a:r>
                      <a:endParaRPr lang="ru-RU" sz="15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/>
                        <a:t>Плесень нарастает</a:t>
                      </a:r>
                      <a:endParaRPr lang="ru-RU" sz="15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/>
                        <a:t>Без изменений</a:t>
                      </a:r>
                      <a:endParaRPr lang="ru-RU" sz="15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/>
                        <a:t>13-ый</a:t>
                      </a:r>
                      <a:endParaRPr lang="ru-RU" sz="15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/>
                        <a:t>Плесень покрыла полностью продукт</a:t>
                      </a:r>
                      <a:endParaRPr lang="ru-RU" sz="15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/>
                        <a:t>Без изменений</a:t>
                      </a:r>
                      <a:endParaRPr lang="ru-RU" sz="15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/>
                        <a:t>14-ый день</a:t>
                      </a:r>
                      <a:endParaRPr lang="ru-RU" sz="15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/>
                        <a:t>Под плесенью не видно продуктов</a:t>
                      </a:r>
                      <a:endParaRPr lang="ru-RU" sz="15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/>
                        <a:t>Без изменений</a:t>
                      </a:r>
                      <a:endParaRPr lang="ru-RU" sz="15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Таблица № 1.</a:t>
            </a:r>
            <a:r>
              <a:rPr lang="ru-RU" i="1" dirty="0" smtClean="0"/>
              <a:t>Заплесневение продуктов, хранящихся без холодильника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Выводы по таблице №1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7467600" cy="5635752"/>
          </a:xfrm>
        </p:spPr>
        <p:txBody>
          <a:bodyPr/>
          <a:lstStyle/>
          <a:p>
            <a:r>
              <a:rPr lang="ru-RU" dirty="0" smtClean="0"/>
              <a:t>Я наблюдала за образцами 14 дней и получила такие результаты:</a:t>
            </a:r>
          </a:p>
          <a:p>
            <a:r>
              <a:rPr lang="ru-RU" dirty="0" smtClean="0"/>
              <a:t>Первой заплесневела </a:t>
            </a:r>
            <a:r>
              <a:rPr lang="ru-RU" b="1" i="1" dirty="0" smtClean="0"/>
              <a:t>колбаса</a:t>
            </a:r>
            <a:r>
              <a:rPr lang="ru-RU" dirty="0" smtClean="0"/>
              <a:t> на 3-ий день .</a:t>
            </a:r>
          </a:p>
          <a:p>
            <a:r>
              <a:rPr lang="ru-RU" dirty="0" smtClean="0"/>
              <a:t>На 4-ый день – </a:t>
            </a:r>
            <a:r>
              <a:rPr lang="ru-RU" b="1" i="1" dirty="0" smtClean="0"/>
              <a:t>яблоко и хлеб.</a:t>
            </a:r>
          </a:p>
          <a:p>
            <a:r>
              <a:rPr lang="ru-RU" dirty="0" smtClean="0"/>
              <a:t>На 5-ый день появилась белая плесень на сыре.</a:t>
            </a:r>
          </a:p>
          <a:p>
            <a:r>
              <a:rPr lang="ru-RU" dirty="0" smtClean="0"/>
              <a:t>На 6-ой день – </a:t>
            </a:r>
            <a:r>
              <a:rPr lang="ru-RU" b="1" i="1" dirty="0" smtClean="0"/>
              <a:t>на мандарине.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5122" name="Picture 2" descr="C:\Users\Влада\Downloads\orange-with-m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962400"/>
            <a:ext cx="212026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Влада\Downloads\depositphotos_4404162-Rotten-slices-of-me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505200"/>
            <a:ext cx="2514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Влада\Downloads\4K5UuOpSe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048000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Влада\Downloads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724400"/>
            <a:ext cx="27432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67600" cy="457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Выводы по таблице №1.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/>
          <a:lstStyle/>
          <a:p>
            <a:r>
              <a:rPr lang="ru-RU" dirty="0" smtClean="0"/>
              <a:t>Плесень быстро распространялась, разрасталась и увеличивалась полностью на всей поверхности продуктов питания.</a:t>
            </a:r>
          </a:p>
          <a:p>
            <a:r>
              <a:rPr lang="ru-RU" b="1" i="1" dirty="0" smtClean="0"/>
              <a:t>Кетчуп</a:t>
            </a:r>
            <a:r>
              <a:rPr lang="ru-RU" dirty="0" smtClean="0"/>
              <a:t> все 14 дней оставался без плесени.</a:t>
            </a:r>
          </a:p>
          <a:p>
            <a:r>
              <a:rPr lang="ru-RU" dirty="0" smtClean="0"/>
              <a:t>На разных образцах появились разные виды плесени.</a:t>
            </a:r>
          </a:p>
          <a:p>
            <a:r>
              <a:rPr lang="ru-RU" dirty="0" smtClean="0"/>
              <a:t>Плесень многолика! Она может причинить вред ,    </a:t>
            </a:r>
          </a:p>
          <a:p>
            <a:pPr>
              <a:buNone/>
            </a:pPr>
            <a:r>
              <a:rPr lang="ru-RU" dirty="0" smtClean="0"/>
              <a:t>став  причиной болезни, но она несёт и благо- формирует почву, даёт нам сыр и хлеб! Является одновременно опасной и доброй нашей соседкой1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Таблица № 2</a:t>
            </a:r>
            <a:r>
              <a:rPr lang="ru-RU" i="1" dirty="0" smtClean="0"/>
              <a:t>. Заплесневение продуктов, хранящихся в холодильнике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153397" cy="4038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64771"/>
                <a:gridCol w="1164771"/>
                <a:gridCol w="1164771"/>
                <a:gridCol w="1164771"/>
                <a:gridCol w="1164771"/>
                <a:gridCol w="1164771"/>
                <a:gridCol w="1164771"/>
              </a:tblGrid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День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№1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№2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№3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№4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№5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№6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1-ый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Закладка опыта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2-ой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Без изменений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3-ий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Без изменений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4-ый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Без изменений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5-ый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Без изменений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6-ой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Без изменений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7-ой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Без изменений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81000" y="1027906"/>
          <a:ext cx="8458198" cy="59045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08314"/>
                <a:gridCol w="1208314"/>
                <a:gridCol w="1208314"/>
                <a:gridCol w="1208314"/>
                <a:gridCol w="1208314"/>
                <a:gridCol w="1208314"/>
                <a:gridCol w="1208314"/>
              </a:tblGrid>
              <a:tr h="1129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/>
                        <a:t>9-ый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/>
                        <a:t>Изменился внешний вид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/>
                        <a:t>Подсох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/>
                        <a:t>Без изменений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/>
                        <a:t>Появились сине-зеленые пятна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/>
                        <a:t>Появился белый налет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/>
                        <a:t>Без изменений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29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/>
                        <a:t>10-ый</a:t>
                      </a:r>
                      <a:endParaRPr lang="ru-RU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/>
                        <a:t>Появились сине-зеленые пятна</a:t>
                      </a:r>
                      <a:endParaRPr lang="ru-RU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/>
                        <a:t>Появился белый пушок</a:t>
                      </a:r>
                      <a:endParaRPr lang="ru-RU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/>
                        <a:t>Подсыхает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/>
                        <a:t>Растет плесень зеленая и белая</a:t>
                      </a:r>
                      <a:endParaRPr lang="ru-RU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/>
                        <a:t>Появляется плесень</a:t>
                      </a:r>
                      <a:endParaRPr lang="ru-RU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/>
                        <a:t>Без изменений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7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11-ый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Появляется плесень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Растет плесень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Подсох, появился белый налет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Растет плесень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Плесень увеличивается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Без изменений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4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12-ый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Увеличение плесени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Без изменений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4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13-ый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Увеличение размера плесени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Без изменений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4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14-ый день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Увеличение размера плесени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Без изменений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Таблица № 2.</a:t>
            </a:r>
            <a:r>
              <a:rPr lang="ru-RU" i="1" dirty="0" smtClean="0"/>
              <a:t>Заплесневение продуктов, хранящихся в холодильнике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выявить продукты питания, наиболее подверженные заплесневению</a:t>
            </a:r>
            <a:endParaRPr lang="ru-RU" dirty="0"/>
          </a:p>
        </p:txBody>
      </p:sp>
      <p:pic>
        <p:nvPicPr>
          <p:cNvPr id="17410" name="Picture 2" descr="https://encrypted-tbn1.gstatic.com/images?q=tbn:ANd9GcS4s5-mYdEv1izQ2m9lqpuN7M09KWIS8U-LUlxfIbl6aGZ7hnLq-fU1eraRT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5638800" cy="416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Выводы по таблице №2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r>
              <a:rPr lang="ru-RU" dirty="0" smtClean="0"/>
              <a:t>Исследуя образцы, хранившиеся в холодильнике, можно сказать, что плесень начинает появляться только на 9 день и тоже на колбасе.</a:t>
            </a:r>
            <a:endParaRPr lang="ru-RU" dirty="0"/>
          </a:p>
        </p:txBody>
      </p:sp>
      <p:pic>
        <p:nvPicPr>
          <p:cNvPr id="6147" name="Picture 3" descr="C:\Users\Влада\Downloads\original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73152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Судьба заплесневевших продуктов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219200" y="1600200"/>
          <a:ext cx="7391400" cy="501040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80251"/>
                <a:gridCol w="4611149"/>
              </a:tblGrid>
              <a:tr h="81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Соскребите плесень с поверхности и смело употребляйте в пищу</a:t>
                      </a:r>
                      <a:endParaRPr lang="ru-RU" b="1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Срежьте по 3 см по всем направлениям от плесневого пятна (не касайтесь ножом плесени!) и используйте в пищу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s://encrypted-tbn3.gstatic.com/images?q=tbn:ANd9GcR0GdoatXdJ65dtwczocLCpru6y91r9VWN2hX08SJEIRfDnU2gQYFpw2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76400"/>
            <a:ext cx="11430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AutoShape 4" descr="data:image/jpeg;base64,/9j/4AAQSkZJRgABAQAAAQABAAD/2wCEAAkGBxITEBUTEhMWFRUVFxgVGBUXFxgVFxcWFhUXFxUYFhgYHSggGB4mGxUWIjEhJiorLi8uFx8zODMtNygtLi0BCgoKDg0OGhAQGyslICYrLS0tLS8yLS8tLS0tLSstLystLS01LS0tLS0tLS0tLS0tLS0tLS0tLS0tLS0tKystLf/AABEIALoBDwMBIgACEQEDEQH/xAAbAAEAAgMBAQAAAAAAAAAAAAAABAUCAwYBB//EADoQAAEDAgUCBAQEBQQCAwAAAAEAAhEDIQQFEjFBUWETInGBBjKRoUJSscEUI9Hh8BUzYpKC8VNyov/EABkBAQADAQEAAAAAAAAAAAAAAAABAgMEBf/EACYRAAICAwACAgEEAwAAAAAAAAABAhEDITESQSJREwRhcZEyQoH/2gAMAwEAAhEDEQA/APuDWxsvURAEREAREQBERAEREAREQBERAEREAREQBERAEREAREQBERAEREAREQBERAEREAREQBERAEREAREQBERAEXhK1uxDRygNqKK/GgdVqdmPQJYJ6KqdmZ6BanZo9RYLpFQnNX9l5/rL+yWiaL9FQDPXdAtjc/HLUsii7RVdPPKZ3kKVSzCm7ZwSwSkWLXA7LJSAiIgCIiAIiIAiIgCIiAIiIAiIgCIiAIStT6vAuf8AN1joncz24QGRrDi/6fVYOe48x6f1R7gBJsFBq5k0AkNcYmwjhUlOMeslRb4SXNHc+6j13AdlAr4+q8xSDBb5nO233Ht3VaXE0y5z9ZEteQZv6cLKX6iK4axwt9LU4hpBIMwNRi9lpw2LZUbLXR2Nrce6r6FVrGObDgYJsL95aqShjQKn+04N31EutHX1WEs8kbLBFnT16hBAEEna/wB7LOmQ5ocTBmCI+4Cocbgn+H49Bz5BksN7HYs5PotOCxeIbRqVnkySGNbIF5ALiDyqfmndl/xRqi5qYmmDGsTOmLkydttvdYtEt1EFpDnN0uEHymJ9CvcJjGV6WoQ1zCJcWg3m9yLey25bj21XgeUkSZ39DfhSssn7KvEkuGg0vKXFwA6m0+nVa30Do1i4nofqpdao1+prngG/lc2wI6dljhiGyNTTpgkAaZ9PaDCn80l0h4lRWMkkgbgaiOYH/tYGqR2V9iGB8VaMeI0RFgXCZ0yfsouJxNN4HiNLCbXHXb7q6zO9lfxqtECjmVRuziFaYX4mePmAKq6+V+Qva8EDj+6jVcvrBuvTLexmPULRZUZvGdtg89pP50nurNrgdl8sFUg8hWWX55Up7GR0K1UyjifQ0VTleeU6tj5XdFbK6dlAiIpAREQBERAEREAREQBaC8usLDr19F5VdqOkbc/0W4CAgMWtAVdm+ZilDW3e7YdPX9gvM2zMMOhpGs876QdvdcpjsO1wL3O1O3DtWoDjYbGbSsMuZR0um2PH5bfDfjalR9Vuo1HDcmC0AxZvHNlrwmOaamgkNc64MWgb9pWrA0JaA6o7Q53OxDfWbHb6qmxxe2vLW+XUdI0wOwB9FxSb6dcUuHTUBTktJMkSZtztB3/Syrsbkj9R8KtpBIMts0z+YR/ZZf6fWgVSZ8saQeOJ91oo4zENDjDuhNyB0gAWUSV+iV9pkqo3EsGoVfFkQdNyCNpBHdYZTjMS11wYMDTEH3EXmVSYnMMU14J1BwMw5pDvpwF0WW5kKzHuc2HQII8p1RcT7fdVTV09FmnV9J9bEPa+aQJDYJZpO95joodLFCvUipTJMiGxwOT3VTmGbQ8NYKnibgGbRc258qv6NXXSLhpa8i7g4+Una4FwrKVukVcKVkYOZLmspmHEgsneNoHBWWBqQx+qaZiA1wgsm5+3PdeYSm6q866p1NIMscIB4mNwVNxOPYXmjU0kgwQWkE+rku+kEGnhfEpaX1JcbsO8EW2/qsMPSq0rincW1C5PXUCOih4vC0HVzTFaoIALmttE7AuAg+qssFQdTIc176jWiXBzp0EC5E3cIVaVpFm9WTMMKVTzPbFQCJEtIHsoGMwBa4+WWi41O3PG/wCiYnGNrVWtY94uD5Wi4mfMTxwpGa4xjoNSmRU/CWuttBB9IV/JcKeLspa2Fe5um1K4BeBaDe8WJ7q4ynEVNPhuYS1sAPkGw48x6D7qbSo6qTQ50ki7CZieR0NuV7iMKKdI+HMO/wDIwbEmVPj/ALIOV6I2YYKm4SQSD3iCucxeAqUyTpJaLzvA7q1zTNKdNtNrtOmzZk9eSrfG4QMpDROltzJ1AtPfpdWjJplJJezjaVcgyCutyH4h2ZUMjgqkqYWlVp66Y0kOcDG0t4ja+oGVUsqlro5C3x5bMp466fXGukSF6uY+Fs11Dw3H0P7LpwulOzBqgiIpICIiAIiIAtdd+lpPT9eFsUTMDZo6uH2ugMsOyB33PqoWfZl4NMRufsByrHhcV8a4+HsF7Ak877CFnklUbL44+UqKzNnl48S8TcxNyNzyvKFSGaaY3Al7vmNrAAdCT9VGweb1gSXwKbrgEAg8GFLxVR9Nzbhod52i0G0xfgLz272zvqtECpmNSmWU3XbBIsZJ9wLyF0og0IIFTyiQDcOixMX68quOt9Nj6zQNJInh1NwJaQQdwZkd1W4TMH+OKbfKw3jsZmT2AH1VW6Vk1ZaUMdbwyxzSOWu2HuoZzn+Gc5pd53xp8QyHTxbtKkPxxOILGuBFQBrOQOL+gutGPwtWniWObSaYbpt53OaYmSbCylrRCavZdY2vRqMZTffUIgbtMfm4H1UHMMO1uksYS2B8tmiN5M2nqoDnmo5zRDXN3ZEeYczwI5UHH4TEODjSc/W0NJAkSHE6rdNiqz33ZaCR0mJy2oNLnCmGloBfplwHT/CtuGxj/DIFMgsG427SJ6Ba8pzQjBhlWHuPliZt36LGjlDajXNpVSxxid9Npi0233Vt6orrkiQK7XMvDKgMbXjpuq3O2lrTVcfNYDU0dPXf2VhVwbn0z47m6mw3U1pZIFrkkyVDxuG1tawuBDfxG8DvG6lRrbIv0UuBz0BnmaZAs7f/AOzSOn9V12S5iKlJryILgIjeNr9bKKctohjRDbAAPAgOO8me5UJ2LdRax9UeWSIZFt7ucN54VX8d2TqSqifmGXaNYZcOdqbAktNrW4m49VozGux7WsqeV0atRIaQ4COfpKjjO21CBSe7U1wGh19QJ6jYhX2LdTLxqaDwdQt3j7WRNO3EPyVKRT4fLG/OasMt8rplw5Lr8FWWJzIs8paS0w0F15AvDY39+iiYhwgeFpaJ8waINjzHVMU1jW6mlzuSQ4uLeLjaPRSrWkQ99JGKyWhWYHPs38pMXPRTMG0UqehzpDAN7HoLCwEWXJNqVX1WO0VAGjS0Oa5rSDyeO6uf42vpc2qwOY6xbEmOSe3Kj8ny4S8brpqr4ik09JcC4MLTMiLtJtaFBzHBCNbRadxyODfZWGEo0HVW6GDyfmEtBP4r7FS8Vhi7U2eItweR0V4NplZpFJl1YtcCOCvo+Fq6mNd1C+bUGXjkL6Bkv+y1d8GcUyeiItCgREQBERAFDzP5J6EFTFrr09TSDyIRg1l0hcR8VVHNriGgyOdhYjfhdXgapgsd8zLeyo/iag7UCIhwi/UG/wCoWObcDXF/kjk8fSe4NLB5HCQYEEEbj/JWbnaqYFUatIAaIMAgdt9oWbwGtbT8oDd4tPUx3KnN1OYXsZAHeNhExuRdefLlHau2Y0sVDGCPwguaDIDoERG3otDMZpaZYA6Tdrd/Va6dUPrMaHaQ4Okt3MNcYPXZeYrHyHNqWfsH8n1490VVTJaJGAr6z4lQgB0sEmCAbCBwJO6s8soV2Pq031BUY0gabgttNpEER3XKUsTSLalJ02PlMgl17ja1jPsr3CZlTqMAJMgAEz5y0bXETCralslprRzeLxBoYt/lIBIF9/chdVicSH4bW4kO0hrXXBvtJ5Cqc4y4aBWpgvEyQ4zHQ9/dZ/DuEdVFR1XyhzY1XmOo7W4spWpUg6cb+jzL8WWt01jLQRwNjvJ3CscZXZRc0tEhzdTXMN5BuCFQ1cOGVTJdHFrGNjdWOHwjK7pc9wJgtgQIFj7QrNaI1Z7js9D3NazWXC8WIJNzxKnuzmoaelzWhrrS8fikbji/KH4fw5ePDqxVAmB5hPcqDmuHioxhJl0F4MQIvAj9e6jdbY+LaSRfYejNINqtbrmQ1twBFivGVNA0jQ4EiRuR9TdUucZc6pR8WhUdqb8zbWAj5AIFvdVrcRWcGyYHPaFXypcJ8U/Z2GHytpreIWsBaIaW8nv3hR81fo1N1DS7znU7YnfT0FpjuoVLPmta2nyTd3Tur3DU2VWzUDXgxeB/gPdXW+dM3cdvhQ4mvpw0kT5pkGOtgfufZaBiWnDEF51kS3nSek7wR91Y5pSDnBmkkDn8I9hyq84Co38LdJOwvInqbD6KNpl9NG34bzV+oUi8ODRa1u4nhdKQYcXCANjsQDwuVyX+TWfNEQ7ZxvA4APSV0eHrmqPO0Bo5BkHt1CtFrjKTXtFXSw72vc186HeYEADYWjp/ZSaVEaXHVqMzMwSI2M94SsHCkeXFxJH/AB+UAegH2Kp3ViJhpBJ3mWj/AI25uDCmKJk7RnQpl1S3VfQMBS0saOgXOfDmXzD3Cw+5XVtC78apHDN2z1ERaFAiIgCIiAIi8JQFZmmHcD4tP5huOoUatpr0iAYP3af6LH4g+IqeHa4l7G6SAS90AatvftzsqXDZjrd4lJxncyAwXvdpuOt1zyzQ8vFm0cc68ivxuBOkh4EttPKg5WHh7WjVBBB4+nbubLq3V6eIbEhr+DwfQ8+i56s2pRcWPEdLfN6u6DoufJi/o3x5L17NNGjRZVDnsd4zHkhwPWQBAMOEHc9VKxWWCpqMaupbxPY/5ZRm49kedgMTFyN/RSKdRoE0wS2JgmCB+6y/Y1/cpq+SFp2iOxHU/oCtWIy99NgeYM2GkyR32j2nlW9N1V9QOcTAMttJBuAQTYb7rLOqb/BJYSWnk2gjeI352VHd8LJ/bKPB46prpsMhr3FvfYmY+qn5biH0H+I506pbAtxAJHS36LflWPp6GMqMfrYI1bunr3+q34bMWOqPbWp6g62siHW/QoqkS21ozxObNcA2pAIG9iqqjVoivLtVRsWtEW6XU00aBrQ5wc3aZIjibcj9lDflerVoqQTYAjeO/Cu9oqqTOn/hQWtqE6XWiYgt2/Cscyw7mvp1D5qQMm2rTP3gHhUmU5yWt01HanAkBo/CQd456roMuxdWrhHElpeSZa20ttsL8SqpxbohqS2M2zSm1g8Mgu4LY2PBHVU2DxlOpW0imPLDnarE9QAN1FZmeHJjQ94uSAOnc3CgUsM6pU8SiCyB82qGg2hocdzfZS5XxkqFdLP4oDY10g0FogaIBk3ktCsvhfNatWkHVWMGoabS0FwtJAFly9LHPGIDKrzc6SYDXTBgGxj1V9k9Noc/QX6rk03+YOB5aWixUX8g18aL7GYW4cToI3g29Z5C9x9Vop/LJi0D6kqFiKtTSPLLwY0RqOk8KdopvYHOEkcGxEiCFpdGf8lfTzVunS4kRaYggcypxwTWw6hsR5dJt3sVFOApFphpAnTDuP6rDA4N9MFlN7nEGAwjrs4fl3UJNv7RLqvonU2g+Y/MLx0424WvK8rc+77MaSR7rZ4dPDs14qoJ/KDAniVR0vjKtVxZosoOboDXNAdS0vpv/FLnCbTtsQt/jDvTKpT5w+hYekABAgDYfuVvVDTzJ4M2DTu11yy373+luissPinF0OaByHAgtP7hdEMsZHPKDXSYi8lerUoEREBi8mLCT02VRj8ViGloAYNRvcuhoueLngDv2VwVBxdeoHaWsMfnA1e0SqTWi0emOHrv0lztgCSTYW9vuufxua1tBc1lR87ND2MLr2i8Bvcmey6ai1xYQ4m/JgH6DZctjvhxorir4bnP2FRsWkRs4wOR7rDLGVKjXE427KTMsq1hj3NHihpsAKlNry4u1a3gebzRrAm5iFRYvCYxxBqVNImmdEsIc5xePKHuaHODoljtxBHIXZZvgCK16jyC0BgmwN5cGixPG2wF7rl80wdVo1tqTUaPNTfS/lVG8jwhJc4biDq6ELllBqWzphktdMKOY+Ayo7EYguc3T4hqsqgsuWtLWNaWhpIjynSTyFd5dnra9EG1WkeHWcItYi7SuGxDcQX/AMqi1uhunVqqNlrvwy4S4WmHtPc7Fa8rzyphjTp4iGtOoEBodIku8jmwQAXfKRsTC1xzorkhe107TE5Q1xBoVAOtOr5T6NePKfePVbMPjH0aYbiaLmdHRbtDxLT7FR6OIa9ocwhzSJB4UmhjHs+V7h23HuCtJYVLaMY5mtMmYeuK1B7GOAeQSJUAMf4QpVNTrxLfNAmSQ3qttPEU5k0aZP5mfyz7gWP0WwGgXapq0z38w+0LF4JGyzRIVXDOoDWx2tvGoQ4HcgtK3Ymi19PxKZ8SZJdsQejm8Qp79LmENrMcTbzOLZHQhwUahgqzB5GB07w5jvtKo8c4l/OL9kDAYZjmkGn5xeQTNljSxNPXFRwaON79RI2VthMI4VRqpVGggy4NcBt1uscxyhjhqNJ09Gt6cqKdC1ZAzHC4YMZEGC46h81yLT6DlbclzCg2rpY50Hg+UtvzwVtZQIb/ALBA48pN/SFVVMJXa8up0XkGxAY6fpCq43TSLqSqmy+xdNzn6mU2VI/ENPmHcH3Wqq9zGhvg02gjVE2BO9uvoouBweJs3wqjQfMXOBFzx5th/dWFTA1ajA2rpA2MvbMe2ysoTfplHKK9kfDZVRraXv8A5dV8lsvJ1hoG/e8X3hb8oovZiNGsBoFyABM7Nnk2U5lOm1oaagIAgWBgdAtlAsAhrHHmdtu60WCT6ZvNFWVWLxVWlULaZu0+UbhzSZgq0y+pVqAipR06hck+WeO63sBmQ1je/wAzlvbTn5iXept9AtY/pt3ZnLPapIwGGaXXcT/wZsNtz7KcYY0ucRTYAXOg3gbku4XjHAA7BoEk2AAG5PQLmMZ8QMxNTwaFdzCAXDRZ7xz5alMte0yIIPK1k440ZxUsjImNyv8Aia764B89PwhT8UBumSRUDT+KI4/VVeLw9WlSFJ9PU1r2UtdQt8KLkGQxxYQ5xabi4EWNrHAYh1Cs2piKddjCHA1q78Poa55YA2KENaXGLnpupPxL8RvptDaAL3P8xqGk99LRBsKjBANhvaJlcLhfyk9nYpNfFcImI+H8S1oAq4WnS/FSDHskmLkl/ndsADHCv8twv8OPD84ESXWJaTcADby9O5XMj4tpVtLcbhg9p81J1Om2o4OBALgG1HFpu2CLrrcPVDnkNnSWhwqa5MndtWmTM+npZFCN+SInKVeLM6DapJ1lxaNnOqNE8AhrAY+q6OgIaJKrKTR4WpjGeILEtaDHeLT1haf46of5b/K4/K5odJ9WESB7+67cdQ/6ckvkXNaoGtLjMC9rn6BKNZrmhzTIPKqnzSc0uIM8wWjuCZMeilYKvScTogOk6gOoiZi3I+q1Ut7KNfRPWJWS8IVyprco9QqS4LS9iAgYgSCDz1uucrYCsGEaGOi485vF9i3f3XU1KajvYqSgpdLRk1w5vA4So5oL2Qf+Ww7ADe3JhZu+GqF/KCTclzQ+99g7bc2FlZYrGNYYdMcug6R6nhbqdQOEtIIPIMhVjCHCzlLpUN+HqbaZayx3BgAT6ARCpK9JzHFrhBH37jquycVDxtBtRsOE9DyPQq/ivRS2zldSyDlnjcC+mSfmb1G49Qojaqr/ACCVPVegDoFoD1sa9SDezsSPRxW5r3fnd/2KjB62sepoWSG1H/nf/wBlmATu53/YrS162NclCza2iOZPuVtZRZ0WlrlsaUIJVMgbALaKijNCkUqakG6mVJYABLiABuTYALyjSA3WWOy9tZmh0xINj0/VHdaJVeyszqmMTSdTEeERfUBFTsQbx2hcOfg7F03ipQqDDNDYFNxc0+oLAQJ2gdLhfTG0KdIWu7gnzEenT7Bb6WKqAiWnT+Y6QAOsg/suaWNN3Jm8Mriqicrlnw06tSacZh6dao38ZLrnadNQWt0MGdlaYf4PGppL306YiaDHu0SO0wJG4Ag7q8o5o1zgGtcQTGuNLZ4A1QT7AqxCtHFja1srLLNP6KvLvh3DUW6adJoAMgbgek7Lc3KKAcXCm0E7xYH2FlPRb+K+jLyf2a6NBrRDQAOyzheopIPIWLaQGwAnss0QBERAeQvC1ZIgNTqa1voqSvCEBVYjLWOMkX6gkH6hR6OXNZMSZ6klXhatbqail0WU76SiVWK9dQUarhVIOcrsK53MsGZJaIK7evhFArYHsgOAdjSw+dpHcXCkUMyY7ZwK6PFZOHcKnxXwsx3CigesrDqt7HhVTvhd7fle8ejisRkuJG1V3vB/UJQL5hW9ioqWW4r/AOT/APIUylluI5qn2AH7JQLhgW0OaNyB6mFXUsnefme8/wDkVYYXJgOEBsZjGfhl3oLfUqXRNR3AaO1z9Vvw+XxwrGjhFII+GoQpzaUiFupYeFvaxAVlDJ2CZLjJkguIG0AWi1lOqYRjmhpFhsBaPSNlvheqFFIltsjUcFTaZDRI5Nz9TdSURSQEREAREQBERAEREAREQBERAEREB5C80LJEBrdSC0vwwUpEBXuwIWt2WjorReQgKg5WOix/0oK5hIQFOMrHRbBlreitISEBAbgW9Ftbhh0UqF6gNLaQWwNWSIAiIgCIiAIiIAiIgCIiAIiIAiIgCIiAIiIAiIgCIiAIiIAiIgCIiAIiIAiIgCIiAIiIAiIgCIiAIiIAiIgC04pxDSRv/dbloxvyH2/U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data:image/jpeg;base64,/9j/4AAQSkZJRgABAQAAAQABAAD/2wCEAAkGBxITEBUTEhMWFRUVFxgVGBUXFxgVFxcWFhUXFxUYFhgYHSggGB4mGxUWIjEhJiorLi8uFx8zODMtNygtLi0BCgoKDg0OGhAQGyslICYrLS0tLS8yLS8tLS0tLSstLystLS01LS0tLS0tLS0tLS0tLS0tLS0tLS0tLS0tKystLf/AABEIALoBDwMBIgACEQEDEQH/xAAbAAEAAgMBAQAAAAAAAAAAAAAABAUCAwYBB//EADoQAAEDAgUCBAQEBQQCAwAAAAEAAhEDIQQFEjFBUWETInGBBjKRoUJSscEUI9Hh8BUzYpKC8VNyov/EABkBAQADAQEAAAAAAAAAAAAAAAABAgMEBf/EACYRAAICAwACAgEEAwAAAAAAAAABAhEDITESQSJREwRhcZEyQoH/2gAMAwEAAhEDEQA/APuDWxsvURAEREAREQBERAEREAREQBERAEREAREQBERAEREAREQBERAEREAREQBERAEREAREQBERAEREAREQBERAEXhK1uxDRygNqKK/GgdVqdmPQJYJ6KqdmZ6BanZo9RYLpFQnNX9l5/rL+yWiaL9FQDPXdAtjc/HLUsii7RVdPPKZ3kKVSzCm7ZwSwSkWLXA7LJSAiIgCIiAIiIAiIgCIiAIiIAiIgCIiAIStT6vAuf8AN1joncz24QGRrDi/6fVYOe48x6f1R7gBJsFBq5k0AkNcYmwjhUlOMeslRb4SXNHc+6j13AdlAr4+q8xSDBb5nO233Ht3VaXE0y5z9ZEteQZv6cLKX6iK4axwt9LU4hpBIMwNRi9lpw2LZUbLXR2Nrce6r6FVrGObDgYJsL95aqShjQKn+04N31EutHX1WEs8kbLBFnT16hBAEEna/wB7LOmQ5ocTBmCI+4Cocbgn+H49Bz5BksN7HYs5PotOCxeIbRqVnkySGNbIF5ALiDyqfmndl/xRqi5qYmmDGsTOmLkydttvdYtEt1EFpDnN0uEHymJ9CvcJjGV6WoQ1zCJcWg3m9yLey25bj21XgeUkSZ39DfhSssn7KvEkuGg0vKXFwA6m0+nVa30Do1i4nofqpdao1+prngG/lc2wI6dljhiGyNTTpgkAaZ9PaDCn80l0h4lRWMkkgbgaiOYH/tYGqR2V9iGB8VaMeI0RFgXCZ0yfsouJxNN4HiNLCbXHXb7q6zO9lfxqtECjmVRuziFaYX4mePmAKq6+V+Qva8EDj+6jVcvrBuvTLexmPULRZUZvGdtg89pP50nurNrgdl8sFUg8hWWX55Up7GR0K1UyjifQ0VTleeU6tj5XdFbK6dlAiIpAREQBERAEREAREQBaC8usLDr19F5VdqOkbc/0W4CAgMWtAVdm+ZilDW3e7YdPX9gvM2zMMOhpGs876QdvdcpjsO1wL3O1O3DtWoDjYbGbSsMuZR0um2PH5bfDfjalR9Vuo1HDcmC0AxZvHNlrwmOaamgkNc64MWgb9pWrA0JaA6o7Q53OxDfWbHb6qmxxe2vLW+XUdI0wOwB9FxSb6dcUuHTUBTktJMkSZtztB3/Syrsbkj9R8KtpBIMts0z+YR/ZZf6fWgVSZ8saQeOJ91oo4zENDjDuhNyB0gAWUSV+iV9pkqo3EsGoVfFkQdNyCNpBHdYZTjMS11wYMDTEH3EXmVSYnMMU14J1BwMw5pDvpwF0WW5kKzHuc2HQII8p1RcT7fdVTV09FmnV9J9bEPa+aQJDYJZpO95joodLFCvUipTJMiGxwOT3VTmGbQ8NYKnibgGbRc258qv6NXXSLhpa8i7g4+Una4FwrKVukVcKVkYOZLmspmHEgsneNoHBWWBqQx+qaZiA1wgsm5+3PdeYSm6q866p1NIMscIB4mNwVNxOPYXmjU0kgwQWkE+rku+kEGnhfEpaX1JcbsO8EW2/qsMPSq0rincW1C5PXUCOih4vC0HVzTFaoIALmttE7AuAg+qssFQdTIc176jWiXBzp0EC5E3cIVaVpFm9WTMMKVTzPbFQCJEtIHsoGMwBa4+WWi41O3PG/wCiYnGNrVWtY94uD5Wi4mfMTxwpGa4xjoNSmRU/CWuttBB9IV/JcKeLspa2Fe5um1K4BeBaDe8WJ7q4ynEVNPhuYS1sAPkGw48x6D7qbSo6qTQ50ki7CZieR0NuV7iMKKdI+HMO/wDIwbEmVPj/ALIOV6I2YYKm4SQSD3iCucxeAqUyTpJaLzvA7q1zTNKdNtNrtOmzZk9eSrfG4QMpDROltzJ1AtPfpdWjJplJJezjaVcgyCutyH4h2ZUMjgqkqYWlVp66Y0kOcDG0t4ja+oGVUsqlro5C3x5bMp466fXGukSF6uY+Fs11Dw3H0P7LpwulOzBqgiIpICIiAIiIAtdd+lpPT9eFsUTMDZo6uH2ugMsOyB33PqoWfZl4NMRufsByrHhcV8a4+HsF7Ak877CFnklUbL44+UqKzNnl48S8TcxNyNzyvKFSGaaY3Al7vmNrAAdCT9VGweb1gSXwKbrgEAg8GFLxVR9Nzbhod52i0G0xfgLz272zvqtECpmNSmWU3XbBIsZJ9wLyF0og0IIFTyiQDcOixMX68quOt9Nj6zQNJInh1NwJaQQdwZkd1W4TMH+OKbfKw3jsZmT2AH1VW6Vk1ZaUMdbwyxzSOWu2HuoZzn+Gc5pd53xp8QyHTxbtKkPxxOILGuBFQBrOQOL+gutGPwtWniWObSaYbpt53OaYmSbCylrRCavZdY2vRqMZTffUIgbtMfm4H1UHMMO1uksYS2B8tmiN5M2nqoDnmo5zRDXN3ZEeYczwI5UHH4TEODjSc/W0NJAkSHE6rdNiqz33ZaCR0mJy2oNLnCmGloBfplwHT/CtuGxj/DIFMgsG427SJ6Ba8pzQjBhlWHuPliZt36LGjlDajXNpVSxxid9Npi0233Vt6orrkiQK7XMvDKgMbXjpuq3O2lrTVcfNYDU0dPXf2VhVwbn0z47m6mw3U1pZIFrkkyVDxuG1tawuBDfxG8DvG6lRrbIv0UuBz0BnmaZAs7f/AOzSOn9V12S5iKlJryILgIjeNr9bKKctohjRDbAAPAgOO8me5UJ2LdRax9UeWSIZFt7ucN54VX8d2TqSqifmGXaNYZcOdqbAktNrW4m49VozGux7WsqeV0atRIaQ4COfpKjjO21CBSe7U1wGh19QJ6jYhX2LdTLxqaDwdQt3j7WRNO3EPyVKRT4fLG/OasMt8rplw5Lr8FWWJzIs8paS0w0F15AvDY39+iiYhwgeFpaJ8waINjzHVMU1jW6mlzuSQ4uLeLjaPRSrWkQ99JGKyWhWYHPs38pMXPRTMG0UqehzpDAN7HoLCwEWXJNqVX1WO0VAGjS0Oa5rSDyeO6uf42vpc2qwOY6xbEmOSe3Kj8ny4S8brpqr4ik09JcC4MLTMiLtJtaFBzHBCNbRadxyODfZWGEo0HVW6GDyfmEtBP4r7FS8Vhi7U2eItweR0V4NplZpFJl1YtcCOCvo+Fq6mNd1C+bUGXjkL6Bkv+y1d8GcUyeiItCgREQBERAFDzP5J6EFTFrr09TSDyIRg1l0hcR8VVHNriGgyOdhYjfhdXgapgsd8zLeyo/iag7UCIhwi/UG/wCoWObcDXF/kjk8fSe4NLB5HCQYEEEbj/JWbnaqYFUatIAaIMAgdt9oWbwGtbT8oDd4tPUx3KnN1OYXsZAHeNhExuRdefLlHau2Y0sVDGCPwguaDIDoERG3otDMZpaZYA6Tdrd/Va6dUPrMaHaQ4Okt3MNcYPXZeYrHyHNqWfsH8n1490VVTJaJGAr6z4lQgB0sEmCAbCBwJO6s8soV2Pq031BUY0gabgttNpEER3XKUsTSLalJ02PlMgl17ja1jPsr3CZlTqMAJMgAEz5y0bXETCralslprRzeLxBoYt/lIBIF9/chdVicSH4bW4kO0hrXXBvtJ5Cqc4y4aBWpgvEyQ4zHQ9/dZ/DuEdVFR1XyhzY1XmOo7W4spWpUg6cb+jzL8WWt01jLQRwNjvJ3CscZXZRc0tEhzdTXMN5BuCFQ1cOGVTJdHFrGNjdWOHwjK7pc9wJgtgQIFj7QrNaI1Z7js9D3NazWXC8WIJNzxKnuzmoaelzWhrrS8fikbji/KH4fw5ePDqxVAmB5hPcqDmuHioxhJl0F4MQIvAj9e6jdbY+LaSRfYejNINqtbrmQ1twBFivGVNA0jQ4EiRuR9TdUucZc6pR8WhUdqb8zbWAj5AIFvdVrcRWcGyYHPaFXypcJ8U/Z2GHytpreIWsBaIaW8nv3hR81fo1N1DS7znU7YnfT0FpjuoVLPmta2nyTd3Tur3DU2VWzUDXgxeB/gPdXW+dM3cdvhQ4mvpw0kT5pkGOtgfufZaBiWnDEF51kS3nSek7wR91Y5pSDnBmkkDn8I9hyq84Co38LdJOwvInqbD6KNpl9NG34bzV+oUi8ODRa1u4nhdKQYcXCANjsQDwuVyX+TWfNEQ7ZxvA4APSV0eHrmqPO0Bo5BkHt1CtFrjKTXtFXSw72vc186HeYEADYWjp/ZSaVEaXHVqMzMwSI2M94SsHCkeXFxJH/AB+UAegH2Kp3ViJhpBJ3mWj/AI25uDCmKJk7RnQpl1S3VfQMBS0saOgXOfDmXzD3Cw+5XVtC78apHDN2z1ERaFAiIgCIiAIi8JQFZmmHcD4tP5huOoUatpr0iAYP3af6LH4g+IqeHa4l7G6SAS90AatvftzsqXDZjrd4lJxncyAwXvdpuOt1zyzQ8vFm0cc68ivxuBOkh4EttPKg5WHh7WjVBBB4+nbubLq3V6eIbEhr+DwfQ8+i56s2pRcWPEdLfN6u6DoufJi/o3x5L17NNGjRZVDnsd4zHkhwPWQBAMOEHc9VKxWWCpqMaupbxPY/5ZRm49kedgMTFyN/RSKdRoE0wS2JgmCB+6y/Y1/cpq+SFp2iOxHU/oCtWIy99NgeYM2GkyR32j2nlW9N1V9QOcTAMttJBuAQTYb7rLOqb/BJYSWnk2gjeI352VHd8LJ/bKPB46prpsMhr3FvfYmY+qn5biH0H+I506pbAtxAJHS36LflWPp6GMqMfrYI1bunr3+q34bMWOqPbWp6g62siHW/QoqkS21ozxObNcA2pAIG9iqqjVoivLtVRsWtEW6XU00aBrQ5wc3aZIjibcj9lDflerVoqQTYAjeO/Cu9oqqTOn/hQWtqE6XWiYgt2/Cscyw7mvp1D5qQMm2rTP3gHhUmU5yWt01HanAkBo/CQd456roMuxdWrhHElpeSZa20ttsL8SqpxbohqS2M2zSm1g8Mgu4LY2PBHVU2DxlOpW0imPLDnarE9QAN1FZmeHJjQ94uSAOnc3CgUsM6pU8SiCyB82qGg2hocdzfZS5XxkqFdLP4oDY10g0FogaIBk3ktCsvhfNatWkHVWMGoabS0FwtJAFly9LHPGIDKrzc6SYDXTBgGxj1V9k9Noc/QX6rk03+YOB5aWixUX8g18aL7GYW4cToI3g29Z5C9x9Vop/LJi0D6kqFiKtTSPLLwY0RqOk8KdopvYHOEkcGxEiCFpdGf8lfTzVunS4kRaYggcypxwTWw6hsR5dJt3sVFOApFphpAnTDuP6rDA4N9MFlN7nEGAwjrs4fl3UJNv7RLqvonU2g+Y/MLx0424WvK8rc+77MaSR7rZ4dPDs14qoJ/KDAniVR0vjKtVxZosoOboDXNAdS0vpv/FLnCbTtsQt/jDvTKpT5w+hYekABAgDYfuVvVDTzJ4M2DTu11yy373+luissPinF0OaByHAgtP7hdEMsZHPKDXSYi8lerUoEREBi8mLCT02VRj8ViGloAYNRvcuhoueLngDv2VwVBxdeoHaWsMfnA1e0SqTWi0emOHrv0lztgCSTYW9vuufxua1tBc1lR87ND2MLr2i8Bvcmey6ai1xYQ4m/JgH6DZctjvhxorir4bnP2FRsWkRs4wOR7rDLGVKjXE427KTMsq1hj3NHihpsAKlNry4u1a3gebzRrAm5iFRYvCYxxBqVNImmdEsIc5xePKHuaHODoljtxBHIXZZvgCK16jyC0BgmwN5cGixPG2wF7rl80wdVo1tqTUaPNTfS/lVG8jwhJc4biDq6ELllBqWzphktdMKOY+Ayo7EYguc3T4hqsqgsuWtLWNaWhpIjynSTyFd5dnra9EG1WkeHWcItYi7SuGxDcQX/AMqi1uhunVqqNlrvwy4S4WmHtPc7Fa8rzyphjTp4iGtOoEBodIku8jmwQAXfKRsTC1xzorkhe107TE5Q1xBoVAOtOr5T6NePKfePVbMPjH0aYbiaLmdHRbtDxLT7FR6OIa9ocwhzSJB4UmhjHs+V7h23HuCtJYVLaMY5mtMmYeuK1B7GOAeQSJUAMf4QpVNTrxLfNAmSQ3qttPEU5k0aZP5mfyz7gWP0WwGgXapq0z38w+0LF4JGyzRIVXDOoDWx2tvGoQ4HcgtK3Ymi19PxKZ8SZJdsQejm8Qp79LmENrMcTbzOLZHQhwUahgqzB5GB07w5jvtKo8c4l/OL9kDAYZjmkGn5xeQTNljSxNPXFRwaON79RI2VthMI4VRqpVGggy4NcBt1uscxyhjhqNJ09Gt6cqKdC1ZAzHC4YMZEGC46h81yLT6DlbclzCg2rpY50Hg+UtvzwVtZQIb/ALBA48pN/SFVVMJXa8up0XkGxAY6fpCq43TSLqSqmy+xdNzn6mU2VI/ENPmHcH3Wqq9zGhvg02gjVE2BO9uvoouBweJs3wqjQfMXOBFzx5th/dWFTA1ajA2rpA2MvbMe2ysoTfplHKK9kfDZVRraXv8A5dV8lsvJ1hoG/e8X3hb8oovZiNGsBoFyABM7Nnk2U5lOm1oaagIAgWBgdAtlAsAhrHHmdtu60WCT6ZvNFWVWLxVWlULaZu0+UbhzSZgq0y+pVqAipR06hck+WeO63sBmQ1je/wAzlvbTn5iXept9AtY/pt3ZnLPapIwGGaXXcT/wZsNtz7KcYY0ucRTYAXOg3gbku4XjHAA7BoEk2AAG5PQLmMZ8QMxNTwaFdzCAXDRZ7xz5alMte0yIIPK1k440ZxUsjImNyv8Aia764B89PwhT8UBumSRUDT+KI4/VVeLw9WlSFJ9PU1r2UtdQt8KLkGQxxYQ5xabi4EWNrHAYh1Cs2piKddjCHA1q78Poa55YA2KENaXGLnpupPxL8RvptDaAL3P8xqGk99LRBsKjBANhvaJlcLhfyk9nYpNfFcImI+H8S1oAq4WnS/FSDHskmLkl/ndsADHCv8twv8OPD84ESXWJaTcADby9O5XMj4tpVtLcbhg9p81J1Om2o4OBALgG1HFpu2CLrrcPVDnkNnSWhwqa5MndtWmTM+npZFCN+SInKVeLM6DapJ1lxaNnOqNE8AhrAY+q6OgIaJKrKTR4WpjGeILEtaDHeLT1haf46of5b/K4/K5odJ9WESB7+67cdQ/6ckvkXNaoGtLjMC9rn6BKNZrmhzTIPKqnzSc0uIM8wWjuCZMeilYKvScTogOk6gOoiZi3I+q1Ut7KNfRPWJWS8IVyprco9QqS4LS9iAgYgSCDz1uucrYCsGEaGOi485vF9i3f3XU1KajvYqSgpdLRk1w5vA4So5oL2Qf+Ww7ADe3JhZu+GqF/KCTclzQ+99g7bc2FlZYrGNYYdMcug6R6nhbqdQOEtIIPIMhVjCHCzlLpUN+HqbaZayx3BgAT6ARCpK9JzHFrhBH37jquycVDxtBtRsOE9DyPQq/ivRS2zldSyDlnjcC+mSfmb1G49Qojaqr/ACCVPVegDoFoD1sa9SDezsSPRxW5r3fnd/2KjB62sepoWSG1H/nf/wBlmATu53/YrS162NclCza2iOZPuVtZRZ0WlrlsaUIJVMgbALaKijNCkUqakG6mVJYABLiABuTYALyjSA3WWOy9tZmh0xINj0/VHdaJVeyszqmMTSdTEeERfUBFTsQbx2hcOfg7F03ipQqDDNDYFNxc0+oLAQJ2gdLhfTG0KdIWu7gnzEenT7Bb6WKqAiWnT+Y6QAOsg/suaWNN3Jm8Mriqicrlnw06tSacZh6dao38ZLrnadNQWt0MGdlaYf4PGppL306YiaDHu0SO0wJG4Ag7q8o5o1zgGtcQTGuNLZ4A1QT7AqxCtHFja1srLLNP6KvLvh3DUW6adJoAMgbgek7Lc3KKAcXCm0E7xYH2FlPRb+K+jLyf2a6NBrRDQAOyzheopIPIWLaQGwAnss0QBERAeQvC1ZIgNTqa1voqSvCEBVYjLWOMkX6gkH6hR6OXNZMSZ6klXhatbqail0WU76SiVWK9dQUarhVIOcrsK53MsGZJaIK7evhFArYHsgOAdjSw+dpHcXCkUMyY7ZwK6PFZOHcKnxXwsx3CigesrDqt7HhVTvhd7fle8ejisRkuJG1V3vB/UJQL5hW9ioqWW4r/AOT/APIUylluI5qn2AH7JQLhgW0OaNyB6mFXUsnefme8/wDkVYYXJgOEBsZjGfhl3oLfUqXRNR3AaO1z9Vvw+XxwrGjhFII+GoQpzaUiFupYeFvaxAVlDJ2CZLjJkguIG0AWi1lOqYRjmhpFhsBaPSNlvheqFFIltsjUcFTaZDRI5Nz9TdSURSQEREAREQBERAEREAREQBERAEREB5C80LJEBrdSC0vwwUpEBXuwIWt2WjorReQgKg5WOix/0oK5hIQFOMrHRbBlreitISEBAbgW9Ftbhh0UqF6gNLaQWwNWSIAiIgCIiAIiIAiIgCIiAIiIAiIgCIiAIiIAiIgCIiAIiIAiIgCIiAIiIAiIgCIiAIiIAiIgCIiAIiIAiIgC04pxDSRv/dbloxvyH2/U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www.likefoods.ru/wp-content/uploads/2012/01/ovsya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4999" y="2438400"/>
            <a:ext cx="1371601" cy="762000"/>
          </a:xfrm>
          <a:prstGeom prst="rect">
            <a:avLst/>
          </a:prstGeom>
          <a:noFill/>
        </p:spPr>
      </p:pic>
      <p:sp>
        <p:nvSpPr>
          <p:cNvPr id="5130" name="AutoShape 10" descr="data:image/jpeg;base64,/9j/4AAQSkZJRgABAQAAAQABAAD/2wCEAAkGBxMTEhUUExIVFhUWFRwYGBgXGBgYHBkVGBgYGBgYGBgYHCggGhwlHBgVITEhJSkrLi4uFyAzODMsNygtLisBCgoKDg0OGxAQGywkHyQ0LDAsLCwsLC00LCwsNDQ0NDIsLCwsNCwsLCw0LCwsLCwsLC8sLCwsLCwsLCwsLCwsLP/AABEIAJABXgMBIgACEQEDEQH/xAAbAAACAwEBAQAAAAAAAAAAAAAABAIDBQYBB//EADgQAAEDAgQEBAUDBAICAwAAAAEAAhEDIQQSMUEFUWFxIoGRoRMysdHwQsHhBlJi8RQjFdJykqL/xAAYAQEBAQEBAAAAAAAAAAAAAAAAAQIDBP/EACoRAAICAgIBAwMDBQAAAAAAAAABAhEhMQMSQVFh8AQTcSKBoSMykdHh/9oADAMBAAIRAxEAPwD7ihCEAIQhACEIQAhCEAIQhACEIQAhCEAISeI4lTYYJk8gvafEWGZOWNc1tVLQobQoseCJBBHMXUK1drdTc6Dcqt0C1CyuJ497WyxpMHxWm3PVU4TH1D8xbMnXQwBYc4lYfIi9Wbaqq1gAbiQFi4fiL6tR+gFN7mjrltedNR7IxtZrvAZzO3GwG9tva6w+VaNdGWYfi5LQSIJjX/aup495IytkTcm1tgPOL8liV8CT43OBp6QCWiI66gxt0V2GqlxAbOUC0WaD/kTcny5LKlJbK0jbo8TadbEGD0PfujDcTDpkZRMNneP5mFnhjmz4S8Os7Q27ctUtTZn8bpsfC2RaxGXnIFyeavdk6nUIWRQxTgRplIkzc2AHPy8k/wD8m4Eaz+QuimmZaaGEJc4tsbnpFz2BUqGID9AfMQtWiUXIQhUAhCEAIQhACEIQAhCEAIQhACEIQAhCEAIQhACEIQAhC8JQHqEpR4gxwJmANz9VJ3EKYE5xHS/0UTTFDKFlVONsGjSe8BUU+OF02aB+k3N9ydJHZG62Fk2atUNEkwud4zxN5hrbCYjc3tf9kthHuqvc6oYeARykE2IHLeyOJ4BpZEO59SeQOgO8rhObksHSKp5EA5xqT/abkm1wbJyhWa7Nns1oBAM+LckjU2VNKqGsHh6kG4DgAPCJkDqVNhfUyviWDUaQJgCCexWTRbjnvLT8OQGiTJy5QBrY+yYw9VjmiY5gm9+eY3ToZFMtAvlgDSTC5/gdaWZCxwcGgtcWxIMQASLWF99FG1dPyEsWbda7CCQPCRY6EAmfbRK4V7WgSMz5J12Jtv7KHFaRbRqfDp+MAZQ03i02FyIzWEk91ClDPhZm5HXbzFgRv7T0WHJQefYtWh9uHkGGRJDgCbuIJk38jdNnDiQ6ACBBMC4O0/mpUcC+bSP3EWjso1K4a85mmLCb9T29Oi3aw/UzTL6zrZbaRHLYadwqaFEU2/Mbazv/AChr8zSYBABMc4087KjCEPBJJkWAMiI0Ol1XVhaL21y4+EAgaxf0CjTZDpgCflBmTJJMwNSqn1DBDTL7GdRziJ0iRC9pA5s13OBnKNMptB2B89lLsUMwwCZAJmesai6gx5LgTOU6dRsefqh1RoaA+Be9xa8gnzAU2VQ4BzWuM2BIGnPVVVIaKnfNOrQ207GbqxuIJJDJJ1N4AjmUf8ZrgRmIvFibeu3NV8Nw+QC5MmT0JtFkynQwPnEPiQATPtN+9p9lOjVdMOjXa1vVUOeJuR+f7XpqgLopMzQ8hYreKPbGZuom/JM0+LsOoIXejBooS9PG0zo4fRXtcDoVAeoQhACEIQAhCEAIQhACEIQAheErMxfG2Ns3xnpp6oDUS9fGMZ8zgDy1PoFzeK4pUfq6Bybb31SXxFrqDoqvGxoxhPeyzeKY2q4FpIAc3RoOvKdTKWw1G5cQDmbAk7b222VWIHzXJDeZuDI31Nl5+SeaWjpGJoYc/wDWJnS4G/8Aqy8rPAYTMAgkk7AbqOEwxAl7iToIMAbaDyn0V1DCkufnJIzCLyHNEEDLJiJ03IWNFE6OEe8ggS2DqQO19FncTrOBOWxb+k/qg6E635i3ddTSpQ4BohobEbDtOiS4vw5tQtfN2CCLQ5szB7ErM7msljhmEW12TULTIF2y119YGUmYGt1pcMx+ejLhEH9RiwNiJvsrHN+GLNBEnLqI3g/6WacOx9N72vMiQRJMEXAyuJ8Wm2i80rhO0/GmdEk1kZo0fjmA4N3J5zNhfT7rXpsYWANdYAaHS4PJZNDCOgua3IHbOdeIEGxMXJ9Nk+6pbJA8Jbf/AC5/nJdouTWV/wBMOrwWQPFDYINzBu4eXQXWeKTmwJghkxEiNBB5/wALUpANbJOu95SLS6pmuQYJzQN7BvstOEaJZa3E+MZnZWjxE3uY23j7hXOpU6gyG4F4ImXAzedRokqziWgwJa2IFzMxP1t1WlTdo4BwHymYECJ09vNXeCA1wzNIm4i9hN3E9Sbei9rBpmTN+p1vAjoIUcWQQMxyjYi2n0S+Eq5gSLZjnOptsb6TyTzRfFjL6oYwiYJEjpOn50SWGxBpwCMxAEbXPLy+ipr1CYzXcTItGm0Am0GO6so0ZjMfmM9t7X73VirdkZ5UoholwjMABlkEknQu9baLRY34bA0GSbydyb6791AUQWQTMmdZj+2ANQLKx9AEamRvfTfyIRRoWJUKRqSTJvG/+oC15aB0FunokXVW02ZRAdNoEk+W2oVdar4TYnYk8x0VUvCFD7ntMTbloFMtAvtus17Xamw1JG55QmGYcmJFgTbl9+SOwTbk8Rbl12vB+gVrWwTAEW/+3PzXlJnhIFokAR6KDa4MiDrlIO99oM+fVSgL4jClz5JIBHuOXfX1Shw0VGt1bud/T3T1OsGsJeHeG95nlH5ZVU3uAECbnxEadY680c2tsKKEn0iCen05qdPOCYzNjnb0Wr/xwCSDq2Od+dvJUMYSSXzaxkWgSRB3XT7rM9UVN4lVZGYW6j903R400/MCO11I+NoAgg622+6xcXhiw6y3Y/fkV1jNSI4nUUcQ13yuBVq4sOI0TuG4vUbqcw6/daolHToWfhOLU32PhPI/daChAQhCAEpxDiDKQvc7NGp+wVfF+JCi3m53yj9z0XKVapcS5xkndVIDGP4i+obmBs0aefNIOqKTylay0Qm7EKDcS0nxEx0SdYpZjS52UHz6LEng0kdQcU0tguGn56yk31TOUSZI66RcZuQBsUrRaWCNXRAcb7cphX4Gk59RninK7SNTHPYALwNvsd1VG7h8Rd7ebpG8tPLrIPomqVWKgEESDabRrJ80jwtha6Xaui0i2bQaCYT+Mwxex7WvyuI8Lj+ggg+lvddLdX8+eDNZouqOyAyQBYA6nUa+qKrvcQbeyzsI54cQ4l8izibz2AAv4vRP6AmfKyiygLGkMxLoIAGXpf3SONbNUPBiGkO7fp2gmZ9VHiGMLQBldmJA8LXOhx0JI0Exra6ro1mtaGPPiLhJdAzG17mDebdFyc1LHyzfVrJ78O3ic4EnNBJEiNIB03hecCrE1XBxaZ0gRuTvO1lPE4UfEJc5x1GYT4W3OgttqnKLaQyugNvM2BNogDbSY+62oZv0J2xQxj5gG/KB1tPe6yqVW+WCMl9OcjXkm8XijmzPawUw8BsPc5xzSA5zcoDRraXbaKuu0CoHEwAIt639Ek3ZEsFuEILw615EaAH8+q0ajCQZyn94uPdZ1fC1IsW2H6hBPcj7KLK1QQHxEXIdJnSII0jzssqbTppl6p5RPFYh0FvhgmBa+UAT5m6rwL4b2BsLmJuSk62JLgCARJIvy0nzutXhrIFjYXJ5+a6Qy7My0JYI5jnDjJdAjWLl0dJt5LRw+CEyb7Qe5JKX4Vhm0zUy2AdOsgSNBy8k9TryBl3Gp07LcNZJLZc+kAdNtvXRevcDYG/5qvKjnZZ3HlPNZrhJaTckGx0nb86quVMlYAUHGqXgmTAIOkNtb1J7uKvrttktaCb311I6q6hhhF7nf+FaaIIgLNVot3srZTnXTkrmdo2/Ao04EBWVDIsSDY2v2noYIVbwCIYNvNLOw5dWztqeENyuYANd5O2gTTamsefdYfGsY3DQRM1XuzNvd0NlwIB08I2C4c0oxj2ekbhFydLZp4dwkkDUkTqImB1/ZGKkZWt3MeWpibDZX0t5kTe+2livXCT9NtOy7RjjZh7KKVJzQTuTO8Aee6vyXkcgh5MGBNrXP1Wdig7OxuYjOLRlgFtzYi+2vNJS6hKxtzIs2xcSfPWdbKjiFVoYWAaxPIDX1UmUXFhDh4ryNJnaZupUaIc0At5ESNB2Vi2gzHrUi0wfyVS5a/F6Ic3Po4QCOYJ/lZRpGA7YkjXcL0RlaMlRK0MBxZ9Ox8TeXLsVnuVZKtkO4wuKbUEtP8d1cuJwGNNNwIPccwuyw9YPaHN0KGTluNOzVng7QB0EBZRltj5FaPG8K747zzuBpIgaeaz3VNnBbIQLlU9wUazSLg25pR+J5/n3WWy0XtoZnR0N/KU7TwtOIYzxbG5M8rug3SmEbLc021F4sNVvcHwBBL3QbjKJuNTNu6885W6OiWBejwAuH/Y4i4jLYxuLyB7q3hnDzSqEuMtDjkv+kiA53XUeQW0yptpPX8ulPiBoIfAkxcwCdfdcZUnZtXopLRMkCwOliD++spjC5nU4cbQRpeNAubrYl9Ku34hcaL3hrZbrDRlAIvc+wXTYetmBIHP9Vj6rlwzU7xrwanFxorw+H+FAJzE6O5kDcJivXysJHidBho1c7UADulabhUcSWxlGkyBfQDTujEhnxG3BeWmw1y6T4dpXRNKONGfORThuLquDc7YLj4tg29hB0MBQ4hhwYPw/iDOI3gz80HWOfRamJDco6mNb+57LHrsf4WtJc0VAagkB2TNeDsLDrG6y7iuuX7/P8mll3o9rO1tqYEaHoI801SYG0w03OYCORMH9psrK7gQGNH6vz6LyhRDpJNgZF97gmF6Ko52PMp6iZt5dlI0szC17ZkXnSY2PTmihOXMZJgfll5iqo+T9TgYGkke/M9gVmTpFSKCScsAiLAGL23107pLHPytuYk3J5c59Vq1bjqPqsniDRBnlp2WJtqOCxyyVKg3JmzAggg/4iRP7p5pLGmBOkRuIGyV4dhJogvcTmbLmmwM9oMK4udIDoP8AbGluc76qKTdXgNHj2FrCGmc941gQPRP0miGgWFiLaAWSobbPJ5+SeNhfl7rqqM5PXPuANf2MpXEzna3KMh/V/lcxG2nur6j48W0X8lmf1FxpuGw5qGlVqZnBgbSyl0ukz4nCwAKzN4q/csUa5pjay8ZVFwLkbbrk3f19g/htdRr06gLQT4g0tBAIDs2hibaiCtAYz49WnVoPmlkHiAIzZjJFxcRlK5z54rC3jH5/1s2uKVW9Gy8TcIpMltjB/LKitX0g6lWPrZYDdeQXVSRii17TOtov35pPiEuDW5dXeIgtEADwm+om1humCwwPFB3P5orG02tM7m11mUO2HoJ1kqZNgTmjfnzP5zV1WoBGkkwJ5wSf/wAg+i8a6e19rXKT4g1tQ5XZ2lhlpExMWd1s4j1CSbjHHz9wlbyPbHmkcdjqYqspkgkDMbiRM5ZGt4PorW4kjZxOlhrGmuig5oc4ZhJAnQW6Ee4mdFOS3Gk6eN/kRpPIz8cWuqa2MDflg6zEjtf+F4KDZJi0acufZQNHKWx8otHLb0W25JEwyeIpSC4wCBpH7773WJXOoW9j3+AxzE9p/wBLF4lRIg/nQrrFmWJOcqnuQ4+yj8PdxgLZDxjHPMCw3P2XXf02wNplo5z5ndcox7nHLTafL8suv4DhXU2eMQe8qojDjfDfjNbBhzTbaQdR9FyWJblJaXBxBgh1iD3X0BZHEeCNqOLhEnUHc8+hWkyHEvdGkhJ1oOotN4utvifDSxwaA6TfpA6rLdhXtl2XTpPsFmeEWJr8OpMqPJbTAptEjcF3/wAdJhbdKHOt80C9hDeVvNcxgOOsaGteDIJzOABEGbQPENtBqtLAYhxe4GMriMkagADfcEn6Lyd1aR16+Ta+COXYT6pLiWGdIc0izrg3JEQMp27cpWkAAJkTr0mFkcXqhzRDrg5gB6G47rPM0o5LC2yOKqlxDQZF/wBvQ9E/w50NyEfKbWixErF4NifiPu2criJP9wbJ7xa/Xot+lu4cjr7lOGSnHuJrq6E6jiarmMIALA4nL1ywD5apt2GAgtiRqT+5RjjEvE2AnsNY5qmg91QO/wCssbtJEuBvm6BRYbXku1YlToMfVFbKc18hzPmJykxOXxZRtoU21hLidCLmeZN9eu6SovqNc2zmgkgiJm5i8QDuraYc15LiMs28RPi3nb32WeLkxr8lnH3LaIJJgd3CLjncyCbqymAbTAFr20nbyPqq341gtMSI5XJgXKTxGIjM7MQdLX9+eq6rk8LJjqa2KxYaxxmI5a6xZJU8EatVtU1ajTTBDMpbBkQS6R4hB00m+wizA4YVRLtWnT6LTp4eBcn6fRa6dssl1oxaTK1IinVeHguOR7W5SR/mJjNrpA6JjF4IOYYLs+oO1jv5LWaAUEAA7KOC6l7O7Mfh9B1NxDoIgQWyYBM35Sfom8TghUBFxYRHMGR9NO6bNHqQl6TIJDtec7D80U60ur0LzZThgTSZmsZggbbR7JjEzlbe2a/ToUlXqZH5XB5BaXAgGAJiDNp+6lVrtq03NpOBeACL6GZBJ2XCXKurj59PwdFHKfg0qDgJGx2+qUdhhlAgEGwBEx1v0U6RL2kg5XTExOnRTLfE3/FvO11t1KsfGZWDnOIcJo0XZm4djW2dLWMDA6S10ADwuIOsb66pzB4qk0TTAaPlA5SY9ZWnXqNLnAkECJE2B5fwskcFY2qawe4ySQ0kQ0xEABtwL6mVwlxSU+3HVefb3OqmnGpDHEMCX0i6i4NfYwT4TGs9fyybwtIHI8GbfwVDhuOpwfEBBII3BGttUxg8ohonSxOpEzNl6IRi32j5Wf2+M5SbqmWYd+YRM9dEpRdnJdPgDoYSDdo6mxBMpssa0GDG55Am+iqazwWEEunufz6KZwn42MZHP3/NlU60ka9p/AvG6DTqNL7Kmu+xvHW8R5Lq5MwkVGp4/mGU9hB3Bm6YpkZtjtP7LOo4RxOYnRwIaLgzqHTC02Rbz6rnx9n/AHKjcq8FjwFXVqgCSN406xK8rEATGhEa22Sz64dTcNZGU99LLpKWephLyXZwM2h1kamDtHZZVa4iZ28tvoEUWAWA7/mpRWaNzHay3DWQzOqEDT+PRVUqLnmzS89NPMlO0+GVKjvCIbzMj63K6DhXCfhXzE/TyC7JHNlPBOHvZd7WjoFtoQtEBCEICutRa8Q4SPzRY3EeBOImm8A/5D9wt1CWDg8XwMubFZpDtjY+hH3XvDOHlr2gv8LYy2kkyAAb8ib9F3TmgiCJHVZ+I4PTdcS09PsucuGEnZpTaKIvlLptI7C3msTiuF+LmbLmgtIzNMETa3IrVrcJqj5Xh1ovYx+dVh1h8LM1wqMkyTldE7kOMhcuT6dyVG4cnXIvw/BGk8Na4mYgHXMBc+gMrq30gWjTqJ8yud4HhfhVfiCsarTPzgEsaQIayBpI35rZ4jxANacrS60nKI8O479Fy4+N8MHar+TUpd5YZfiKWeJHhHi6k7A9IlFaoZGwjUbJHg2GcGucZBe7NczAt4dNuqtxpDcz80RrbltZFJ12aFZoTFSahpumdQQdunX7ppzQGxHfqlsLQJd8RwBJbFv03kxzNlbUaQ651I9OXeVIOVZ+IOvBjcYyhvjGYHY3mLieydpsp1G0zzIl356LK/qanOoLYEgpjhriadMTqB5HceoXHj5K5pKsYOko/oTOmw1PK8gWH7bJusLJDDVS2S4bRZMU8RMC3Py5L29lRwoYpGRyU5so5wIFhKpqYtvOexUbpAusCqngEzM/wlGZnSS602/aVbWaG5XaNmHDqdD6rHi3o15weVsQHZg0g5TBPJ83A8vqqMcxwYTQDTVtIdYEcz1jROuYCORIm26i9mVpLRJ111KxKDe389vc0pUKcLDmyHz8om36jrOW3mnphxJk9uQ6JWmQ0yT/AL/hWisSAbQT2WuONJL0JJ27MrhdYO+JIGZrriNSfFPWxA8k2TLAdD5BI8RoVW4g1csscwNIbqCLBzh681fg3Fxkaaff0XLhdf034/n3Nzz+pE2vDnBrWaD36rRw9J4iXD82Stdga4ZQdI7pqpVhnLQX6lehOk/Y5MjTrbAC++vY9VdSbaD+fZI4djAIAAF7DZN03DSZhIayHszqlV3xIMBhIDSCSTs6Z0ITlKrJDIEfX/SUxbMx13MR2j7qNHC1QCRlBmxcSPOAuHH3Umkm16m5VWTTqu2mJ5e6qxFfLHKbk8l7kdFwJ5zvzXhwbn8o6X9F63CdYRytCz8TJcBHIfv7yqqLXEwB/C1KfCxvfunaVAN0CkeGsyYc/Qw2cOeSdh7d4Gvmn8Nwtou7xHmf2GgWkhdkktGW2yLWAKSEKkBCEIAQhCAEIQgBCEIAXhC9QgOd43/TmYZ8ORTqDYWa77HquU/8vXpuLKjfENQRdfTUjxThNKuIqNuNHCzh2P7KpkOMw/8AUA3aR2KbHFab9SdZvzHZLcS/pirSu0fFZzA8Q7t+yyWMHY9UaT2hbR1lDiTYgPb5iF494e6czSIEAbETed9fZc2ymrQ09VJccXtFUmjY4jgBVaBAsdzMpDDcJr06jXMc3KHyerb2IjW6rYTz+quY9/M+q4y+k45S7efybXLJKjpKVawBHr/CqyjNIt2WK2tU5lWtxVTmVt8MTPdmv8QSSRfss++eYMHlsqxjH81MY1/4FiX00ZVnRpcjRqU2AZIOlyrxVBJBjTyKxhjH9PRSGMd09F0+0vUz2NUNAMh3cT9FXWcD8sLPGLd09FL/AJT+nos/YWrL3K6LnFxBY4gaE3C0qDtJGmlvok/+U/mj4z+ZSHAoqrLLksf+ITPhcOR7aJTC4aoDLhckkxAEnkFXmfzPqjKefur9mN27J3Y5VYSQZAjmQqn0WmJcLGdSbqkUuqm2h3WvtQe0TsyZyf3HyEL01mcie5j6IbhuitbQAWlFLSJbKRXP6Wgdgj4bna+6cpUJ0HmnKVADqVbAlhuGjV3otIBeoWQCEIQAhCEAIQhACEIQAhCEAIQhACEIQAhCEAIQhACSx/CqNb52An+4WPqE6hActif6UIvSqeT/AP2H2WfW4ZXZ81Mkc2+L6XXcoVsHz9tQaG3dXthdpWw7HfM1ru4BSdTgdA/ojsSFbIc21gVgp9VsO/p9mz3DvBVR4E8aVAe4ISwZ4p9VIU+qc/8AEVRu0+Z+y9/8bV5D1CAUFJTFIpkYGr/b7j7r0YOr/b7hALikpiimBg6n9vuFMYKpyHqgFxR6qQopluBf0UxgHf3BMAVFIKQYE43Ac3K1uDb1KWgIyFITsCtFtJo0AU0sojTwzjrZMMw7R17q5ClgEIQoAQhCAEIQgBCFRUpGZB357QP5UYL0KhtJ25koyO5qgvQqTTdHzefmp0QQPEZ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data:image/jpeg;base64,/9j/4AAQSkZJRgABAQAAAQABAAD/2wCEAAkGBxMTEhUUExIVFhUWFRwYGBgXGBgYHBkVGBgYGBgYGBgYHCggGhwlHBgVITEhJSkrLi4uFyAzODMsNygtLisBCgoKDg0OGxAQGywkHyQ0LDAsLCwsLC00LCwsNDQ0NDIsLCwsNCwsLCw0LCwsLCwsLC8sLCwsLCwsLCwsLCwsLP/AABEIAJABXgMBIgACEQEDEQH/xAAbAAACAwEBAQAAAAAAAAAAAAAABAIDBQYBB//EADgQAAEDAgQEBAUDBAICAwAAAAEAAhEDIQQSMUEFUWFxIoGRoRMysdHwQsHhBlJi8RQjFdJykqL/xAAYAQEBAQEBAAAAAAAAAAAAAAAAAQIDBP/EACoRAAICAgIBAwMDBQAAAAAAAAABAhEhMQMSQVFh8AQTcSKBoSMykdHh/9oADAMBAAIRAxEAPwD7ihCEAIQhACEIQAhCEAIQhACEIQAhCEAISeI4lTYYJk8gvafEWGZOWNc1tVLQobQoseCJBBHMXUK1drdTc6Dcqt0C1CyuJ497WyxpMHxWm3PVU4TH1D8xbMnXQwBYc4lYfIi9Wbaqq1gAbiQFi4fiL6tR+gFN7mjrltedNR7IxtZrvAZzO3GwG9tva6w+VaNdGWYfi5LQSIJjX/aup495IytkTcm1tgPOL8liV8CT43OBp6QCWiI66gxt0V2GqlxAbOUC0WaD/kTcny5LKlJbK0jbo8TadbEGD0PfujDcTDpkZRMNneP5mFnhjmz4S8Os7Q27ctUtTZn8bpsfC2RaxGXnIFyeavdk6nUIWRQxTgRplIkzc2AHPy8k/wD8m4Eaz+QuimmZaaGEJc4tsbnpFz2BUqGID9AfMQtWiUXIQhUAhCEAIQhACEIQAhCEAIQhACEIQAhCEAIQhACEIQAhC8JQHqEpR4gxwJmANz9VJ3EKYE5xHS/0UTTFDKFlVONsGjSe8BUU+OF02aB+k3N9ydJHZG62Fk2atUNEkwud4zxN5hrbCYjc3tf9kthHuqvc6oYeARykE2IHLeyOJ4BpZEO59SeQOgO8rhObksHSKp5EA5xqT/abkm1wbJyhWa7Nns1oBAM+LckjU2VNKqGsHh6kG4DgAPCJkDqVNhfUyviWDUaQJgCCexWTRbjnvLT8OQGiTJy5QBrY+yYw9VjmiY5gm9+eY3ToZFMtAvlgDSTC5/gdaWZCxwcGgtcWxIMQASLWF99FG1dPyEsWbda7CCQPCRY6EAmfbRK4V7WgSMz5J12Jtv7KHFaRbRqfDp+MAZQ03i02FyIzWEk91ClDPhZm5HXbzFgRv7T0WHJQefYtWh9uHkGGRJDgCbuIJk38jdNnDiQ6ACBBMC4O0/mpUcC+bSP3EWjso1K4a85mmLCb9T29Oi3aw/UzTL6zrZbaRHLYadwqaFEU2/Mbazv/AChr8zSYBABMc4087KjCEPBJJkWAMiI0Ol1XVhaL21y4+EAgaxf0CjTZDpgCflBmTJJMwNSqn1DBDTL7GdRziJ0iRC9pA5s13OBnKNMptB2B89lLsUMwwCZAJmesai6gx5LgTOU6dRsefqh1RoaA+Be9xa8gnzAU2VQ4BzWuM2BIGnPVVVIaKnfNOrQ207GbqxuIJJDJJ1N4AjmUf8ZrgRmIvFibeu3NV8Nw+QC5MmT0JtFkynQwPnEPiQATPtN+9p9lOjVdMOjXa1vVUOeJuR+f7XpqgLopMzQ8hYreKPbGZuom/JM0+LsOoIXejBooS9PG0zo4fRXtcDoVAeoQhACEIQAhCEAIQhACEIQAheErMxfG2Ns3xnpp6oDUS9fGMZ8zgDy1PoFzeK4pUfq6Bybb31SXxFrqDoqvGxoxhPeyzeKY2q4FpIAc3RoOvKdTKWw1G5cQDmbAk7b222VWIHzXJDeZuDI31Nl5+SeaWjpGJoYc/wDWJnS4G/8Aqy8rPAYTMAgkk7AbqOEwxAl7iToIMAbaDyn0V1DCkufnJIzCLyHNEEDLJiJ03IWNFE6OEe8ggS2DqQO19FncTrOBOWxb+k/qg6E635i3ddTSpQ4BohobEbDtOiS4vw5tQtfN2CCLQ5szB7ErM7msljhmEW12TULTIF2y119YGUmYGt1pcMx+ejLhEH9RiwNiJvsrHN+GLNBEnLqI3g/6WacOx9N72vMiQRJMEXAyuJ8Wm2i80rhO0/GmdEk1kZo0fjmA4N3J5zNhfT7rXpsYWANdYAaHS4PJZNDCOgua3IHbOdeIEGxMXJ9Nk+6pbJA8Jbf/AC5/nJdouTWV/wBMOrwWQPFDYINzBu4eXQXWeKTmwJghkxEiNBB5/wALUpANbJOu95SLS6pmuQYJzQN7BvstOEaJZa3E+MZnZWjxE3uY23j7hXOpU6gyG4F4ImXAzedRokqziWgwJa2IFzMxP1t1WlTdo4BwHymYECJ09vNXeCA1wzNIm4i9hN3E9Sbei9rBpmTN+p1vAjoIUcWQQMxyjYi2n0S+Eq5gSLZjnOptsb6TyTzRfFjL6oYwiYJEjpOn50SWGxBpwCMxAEbXPLy+ipr1CYzXcTItGm0Am0GO6so0ZjMfmM9t7X73VirdkZ5UoholwjMABlkEknQu9baLRY34bA0GSbydyb6791AUQWQTMmdZj+2ANQLKx9AEamRvfTfyIRRoWJUKRqSTJvG/+oC15aB0FunokXVW02ZRAdNoEk+W2oVdar4TYnYk8x0VUvCFD7ntMTbloFMtAvtus17Xamw1JG55QmGYcmJFgTbl9+SOwTbk8Rbl12vB+gVrWwTAEW/+3PzXlJnhIFokAR6KDa4MiDrlIO99oM+fVSgL4jClz5JIBHuOXfX1Shw0VGt1bud/T3T1OsGsJeHeG95nlH5ZVU3uAECbnxEadY680c2tsKKEn0iCen05qdPOCYzNjnb0Wr/xwCSDq2Od+dvJUMYSSXzaxkWgSRB3XT7rM9UVN4lVZGYW6j903R400/MCO11I+NoAgg622+6xcXhiw6y3Y/fkV1jNSI4nUUcQ13yuBVq4sOI0TuG4vUbqcw6/daolHToWfhOLU32PhPI/daChAQhCAEpxDiDKQvc7NGp+wVfF+JCi3m53yj9z0XKVapcS5xkndVIDGP4i+obmBs0aefNIOqKTylay0Qm7EKDcS0nxEx0SdYpZjS52UHz6LEng0kdQcU0tguGn56yk31TOUSZI66RcZuQBsUrRaWCNXRAcb7cphX4Gk59RninK7SNTHPYALwNvsd1VG7h8Rd7ebpG8tPLrIPomqVWKgEESDabRrJ80jwtha6Xaui0i2bQaCYT+Mwxex7WvyuI8Lj+ggg+lvddLdX8+eDNZouqOyAyQBYA6nUa+qKrvcQbeyzsI54cQ4l8izibz2AAv4vRP6AmfKyiygLGkMxLoIAGXpf3SONbNUPBiGkO7fp2gmZ9VHiGMLQBldmJA8LXOhx0JI0Exra6ro1mtaGPPiLhJdAzG17mDebdFyc1LHyzfVrJ78O3ic4EnNBJEiNIB03hecCrE1XBxaZ0gRuTvO1lPE4UfEJc5x1GYT4W3OgttqnKLaQyugNvM2BNogDbSY+62oZv0J2xQxj5gG/KB1tPe6yqVW+WCMl9OcjXkm8XijmzPawUw8BsPc5xzSA5zcoDRraXbaKuu0CoHEwAIt639Ek3ZEsFuEILw615EaAH8+q0ajCQZyn94uPdZ1fC1IsW2H6hBPcj7KLK1QQHxEXIdJnSII0jzssqbTppl6p5RPFYh0FvhgmBa+UAT5m6rwL4b2BsLmJuSk62JLgCARJIvy0nzutXhrIFjYXJ5+a6Qy7My0JYI5jnDjJdAjWLl0dJt5LRw+CEyb7Qe5JKX4Vhm0zUy2AdOsgSNBy8k9TryBl3Gp07LcNZJLZc+kAdNtvXRevcDYG/5qvKjnZZ3HlPNZrhJaTckGx0nb86quVMlYAUHGqXgmTAIOkNtb1J7uKvrttktaCb311I6q6hhhF7nf+FaaIIgLNVot3srZTnXTkrmdo2/Ao04EBWVDIsSDY2v2noYIVbwCIYNvNLOw5dWztqeENyuYANd5O2gTTamsefdYfGsY3DQRM1XuzNvd0NlwIB08I2C4c0oxj2ekbhFydLZp4dwkkDUkTqImB1/ZGKkZWt3MeWpibDZX0t5kTe+2livXCT9NtOy7RjjZh7KKVJzQTuTO8Aee6vyXkcgh5MGBNrXP1Wdig7OxuYjOLRlgFtzYi+2vNJS6hKxtzIs2xcSfPWdbKjiFVoYWAaxPIDX1UmUXFhDh4ryNJnaZupUaIc0At5ESNB2Vi2gzHrUi0wfyVS5a/F6Ic3Po4QCOYJ/lZRpGA7YkjXcL0RlaMlRK0MBxZ9Ox8TeXLsVnuVZKtkO4wuKbUEtP8d1cuJwGNNNwIPccwuyw9YPaHN0KGTluNOzVng7QB0EBZRltj5FaPG8K747zzuBpIgaeaz3VNnBbIQLlU9wUazSLg25pR+J5/n3WWy0XtoZnR0N/KU7TwtOIYzxbG5M8rug3SmEbLc021F4sNVvcHwBBL3QbjKJuNTNu6885W6OiWBejwAuH/Y4i4jLYxuLyB7q3hnDzSqEuMtDjkv+kiA53XUeQW0yptpPX8ulPiBoIfAkxcwCdfdcZUnZtXopLRMkCwOliD++spjC5nU4cbQRpeNAubrYl9Ku34hcaL3hrZbrDRlAIvc+wXTYetmBIHP9Vj6rlwzU7xrwanFxorw+H+FAJzE6O5kDcJivXysJHidBho1c7UADulabhUcSWxlGkyBfQDTujEhnxG3BeWmw1y6T4dpXRNKONGfORThuLquDc7YLj4tg29hB0MBQ4hhwYPw/iDOI3gz80HWOfRamJDco6mNb+57LHrsf4WtJc0VAagkB2TNeDsLDrG6y7iuuX7/P8mll3o9rO1tqYEaHoI801SYG0w03OYCORMH9psrK7gQGNH6vz6LyhRDpJNgZF97gmF6Ko52PMp6iZt5dlI0szC17ZkXnSY2PTmihOXMZJgfll5iqo+T9TgYGkke/M9gVmTpFSKCScsAiLAGL23107pLHPytuYk3J5c59Vq1bjqPqsniDRBnlp2WJtqOCxyyVKg3JmzAggg/4iRP7p5pLGmBOkRuIGyV4dhJogvcTmbLmmwM9oMK4udIDoP8AbGluc76qKTdXgNHj2FrCGmc941gQPRP0miGgWFiLaAWSobbPJ5+SeNhfl7rqqM5PXPuANf2MpXEzna3KMh/V/lcxG2nur6j48W0X8lmf1FxpuGw5qGlVqZnBgbSyl0ukz4nCwAKzN4q/csUa5pjay8ZVFwLkbbrk3f19g/htdRr06gLQT4g0tBAIDs2hibaiCtAYz49WnVoPmlkHiAIzZjJFxcRlK5z54rC3jH5/1s2uKVW9Gy8TcIpMltjB/LKitX0g6lWPrZYDdeQXVSRii17TOtov35pPiEuDW5dXeIgtEADwm+om1humCwwPFB3P5orG02tM7m11mUO2HoJ1kqZNgTmjfnzP5zV1WoBGkkwJ5wSf/wAg+i8a6e19rXKT4g1tQ5XZ2lhlpExMWd1s4j1CSbjHHz9wlbyPbHmkcdjqYqspkgkDMbiRM5ZGt4PorW4kjZxOlhrGmuig5oc4ZhJAnQW6Ee4mdFOS3Gk6eN/kRpPIz8cWuqa2MDflg6zEjtf+F4KDZJi0acufZQNHKWx8otHLb0W25JEwyeIpSC4wCBpH7773WJXOoW9j3+AxzE9p/wBLF4lRIg/nQrrFmWJOcqnuQ4+yj8PdxgLZDxjHPMCw3P2XXf02wNplo5z5ndcox7nHLTafL8suv4DhXU2eMQe8qojDjfDfjNbBhzTbaQdR9FyWJblJaXBxBgh1iD3X0BZHEeCNqOLhEnUHc8+hWkyHEvdGkhJ1oOotN4utvifDSxwaA6TfpA6rLdhXtl2XTpPsFmeEWJr8OpMqPJbTAptEjcF3/wAdJhbdKHOt80C9hDeVvNcxgOOsaGteDIJzOABEGbQPENtBqtLAYhxe4GMriMkagADfcEn6Lyd1aR16+Ta+COXYT6pLiWGdIc0izrg3JEQMp27cpWkAAJkTr0mFkcXqhzRDrg5gB6G47rPM0o5LC2yOKqlxDQZF/wBvQ9E/w50NyEfKbWixErF4NifiPu2criJP9wbJ7xa/Xot+lu4cjr7lOGSnHuJrq6E6jiarmMIALA4nL1ywD5apt2GAgtiRqT+5RjjEvE2AnsNY5qmg91QO/wCssbtJEuBvm6BRYbXku1YlToMfVFbKc18hzPmJykxOXxZRtoU21hLidCLmeZN9eu6SovqNc2zmgkgiJm5i8QDuraYc15LiMs28RPi3nb32WeLkxr8lnH3LaIJJgd3CLjncyCbqymAbTAFr20nbyPqq341gtMSI5XJgXKTxGIjM7MQdLX9+eq6rk8LJjqa2KxYaxxmI5a6xZJU8EatVtU1ajTTBDMpbBkQS6R4hB00m+wizA4YVRLtWnT6LTp4eBcn6fRa6dssl1oxaTK1IinVeHguOR7W5SR/mJjNrpA6JjF4IOYYLs+oO1jv5LWaAUEAA7KOC6l7O7Mfh9B1NxDoIgQWyYBM35Sfom8TghUBFxYRHMGR9NO6bNHqQl6TIJDtec7D80U60ur0LzZThgTSZmsZggbbR7JjEzlbe2a/ToUlXqZH5XB5BaXAgGAJiDNp+6lVrtq03NpOBeACL6GZBJ2XCXKurj59PwdFHKfg0qDgJGx2+qUdhhlAgEGwBEx1v0U6RL2kg5XTExOnRTLfE3/FvO11t1KsfGZWDnOIcJo0XZm4djW2dLWMDA6S10ADwuIOsb66pzB4qk0TTAaPlA5SY9ZWnXqNLnAkECJE2B5fwskcFY2qawe4ySQ0kQ0xEABtwL6mVwlxSU+3HVefb3OqmnGpDHEMCX0i6i4NfYwT4TGs9fyybwtIHI8GbfwVDhuOpwfEBBII3BGttUxg8ohonSxOpEzNl6IRi32j5Wf2+M5SbqmWYd+YRM9dEpRdnJdPgDoYSDdo6mxBMpssa0GDG55Am+iqazwWEEunufz6KZwn42MZHP3/NlU60ka9p/AvG6DTqNL7Kmu+xvHW8R5Lq5MwkVGp4/mGU9hB3Bm6YpkZtjtP7LOo4RxOYnRwIaLgzqHTC02Rbz6rnx9n/AHKjcq8FjwFXVqgCSN406xK8rEATGhEa22Sz64dTcNZGU99LLpKWephLyXZwM2h1kamDtHZZVa4iZ28tvoEUWAWA7/mpRWaNzHay3DWQzOqEDT+PRVUqLnmzS89NPMlO0+GVKjvCIbzMj63K6DhXCfhXzE/TyC7JHNlPBOHvZd7WjoFtoQtEBCEICutRa8Q4SPzRY3EeBOImm8A/5D9wt1CWDg8XwMubFZpDtjY+hH3XvDOHlr2gv8LYy2kkyAAb8ib9F3TmgiCJHVZ+I4PTdcS09PsucuGEnZpTaKIvlLptI7C3msTiuF+LmbLmgtIzNMETa3IrVrcJqj5Xh1ovYx+dVh1h8LM1wqMkyTldE7kOMhcuT6dyVG4cnXIvw/BGk8Na4mYgHXMBc+gMrq30gWjTqJ8yud4HhfhVfiCsarTPzgEsaQIayBpI35rZ4jxANacrS60nKI8O479Fy4+N8MHar+TUpd5YZfiKWeJHhHi6k7A9IlFaoZGwjUbJHg2GcGucZBe7NczAt4dNuqtxpDcz80RrbltZFJ12aFZoTFSahpumdQQdunX7ppzQGxHfqlsLQJd8RwBJbFv03kxzNlbUaQ651I9OXeVIOVZ+IOvBjcYyhvjGYHY3mLieydpsp1G0zzIl356LK/qanOoLYEgpjhriadMTqB5HceoXHj5K5pKsYOko/oTOmw1PK8gWH7bJusLJDDVS2S4bRZMU8RMC3Py5L29lRwoYpGRyU5so5wIFhKpqYtvOexUbpAusCqngEzM/wlGZnSS602/aVbWaG5XaNmHDqdD6rHi3o15weVsQHZg0g5TBPJ83A8vqqMcxwYTQDTVtIdYEcz1jROuYCORIm26i9mVpLRJ111KxKDe389vc0pUKcLDmyHz8om36jrOW3mnphxJk9uQ6JWmQ0yT/AL/hWisSAbQT2WuONJL0JJ27MrhdYO+JIGZrriNSfFPWxA8k2TLAdD5BI8RoVW4g1csscwNIbqCLBzh681fg3Fxkaaff0XLhdf034/n3Nzz+pE2vDnBrWaD36rRw9J4iXD82Stdga4ZQdI7pqpVhnLQX6lehOk/Y5MjTrbAC++vY9VdSbaD+fZI4djAIAAF7DZN03DSZhIayHszqlV3xIMBhIDSCSTs6Z0ITlKrJDIEfX/SUxbMx13MR2j7qNHC1QCRlBmxcSPOAuHH3Umkm16m5VWTTqu2mJ5e6qxFfLHKbk8l7kdFwJ5zvzXhwbn8o6X9F63CdYRytCz8TJcBHIfv7yqqLXEwB/C1KfCxvfunaVAN0CkeGsyYc/Qw2cOeSdh7d4Gvmn8Nwtou7xHmf2GgWkhdkktGW2yLWAKSEKkBCEIAQhCAEIQgBCEIAXhC9QgOd43/TmYZ8ORTqDYWa77HquU/8vXpuLKjfENQRdfTUjxThNKuIqNuNHCzh2P7KpkOMw/8AUA3aR2KbHFab9SdZvzHZLcS/pirSu0fFZzA8Q7t+yyWMHY9UaT2hbR1lDiTYgPb5iF494e6czSIEAbETed9fZc2ymrQ09VJccXtFUmjY4jgBVaBAsdzMpDDcJr06jXMc3KHyerb2IjW6rYTz+quY9/M+q4y+k45S7efybXLJKjpKVawBHr/CqyjNIt2WK2tU5lWtxVTmVt8MTPdmv8QSSRfss++eYMHlsqxjH81MY1/4FiX00ZVnRpcjRqU2AZIOlyrxVBJBjTyKxhjH9PRSGMd09F0+0vUz2NUNAMh3cT9FXWcD8sLPGLd09FL/AJT+nos/YWrL3K6LnFxBY4gaE3C0qDtJGmlvok/+U/mj4z+ZSHAoqrLLksf+ITPhcOR7aJTC4aoDLhckkxAEnkFXmfzPqjKefur9mN27J3Y5VYSQZAjmQqn0WmJcLGdSbqkUuqm2h3WvtQe0TsyZyf3HyEL01mcie5j6IbhuitbQAWlFLSJbKRXP6Wgdgj4bna+6cpUJ0HmnKVADqVbAlhuGjV3otIBeoWQCEIQAhCEAIQhACEIQAhCEAIQhACEIQAhCEAIQhACSx/CqNb52An+4WPqE6hActif6UIvSqeT/AP2H2WfW4ZXZ81Mkc2+L6XXcoVsHz9tQaG3dXthdpWw7HfM1ru4BSdTgdA/ojsSFbIc21gVgp9VsO/p9mz3DvBVR4E8aVAe4ISwZ4p9VIU+qc/8AEVRu0+Z+y9/8bV5D1CAUFJTFIpkYGr/b7j7r0YOr/b7hALikpiimBg6n9vuFMYKpyHqgFxR6qQopluBf0UxgHf3BMAVFIKQYE43Ac3K1uDb1KWgIyFITsCtFtJo0AU0sojTwzjrZMMw7R17q5ClgEIQoAQhCAEIQgBCFRUpGZB357QP5UYL0KhtJ25koyO5qgvQqTTdHzefmp0QQPEZ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data:image/jpeg;base64,/9j/4AAQSkZJRgABAQAAAQABAAD/2wCEAAkGBxMTEhUUExIVFhUWFRwYGBgXGBgYHBkVGBgYGBgYGBgYHCggGhwlHBgVITEhJSkrLi4uFyAzODMsNygtLisBCgoKDg0OGxAQGywkHyQ0LDAsLCwsLC00LCwsNDQ0NDIsLCwsNCwsLCw0LCwsLCwsLC8sLCwsLCwsLCwsLCwsLP/AABEIAJABXgMBIgACEQEDEQH/xAAbAAACAwEBAQAAAAAAAAAAAAAABAIDBQYBB//EADgQAAEDAgQEBAUDBAICAwAAAAEAAhEDIQQSMUEFUWFxIoGRoRMysdHwQsHhBlJi8RQjFdJykqL/xAAYAQEBAQEBAAAAAAAAAAAAAAAAAQIDBP/EACoRAAICAgIBAwMDBQAAAAAAAAABAhEhMQMSQVFh8AQTcSKBoSMykdHh/9oADAMBAAIRAxEAPwD7ihCEAIQhACEIQAhCEAIQhACEIQAhCEAISeI4lTYYJk8gvafEWGZOWNc1tVLQobQoseCJBBHMXUK1drdTc6Dcqt0C1CyuJ497WyxpMHxWm3PVU4TH1D8xbMnXQwBYc4lYfIi9Wbaqq1gAbiQFi4fiL6tR+gFN7mjrltedNR7IxtZrvAZzO3GwG9tva6w+VaNdGWYfi5LQSIJjX/aup495IytkTcm1tgPOL8liV8CT43OBp6QCWiI66gxt0V2GqlxAbOUC0WaD/kTcny5LKlJbK0jbo8TadbEGD0PfujDcTDpkZRMNneP5mFnhjmz4S8Os7Q27ctUtTZn8bpsfC2RaxGXnIFyeavdk6nUIWRQxTgRplIkzc2AHPy8k/wD8m4Eaz+QuimmZaaGEJc4tsbnpFz2BUqGID9AfMQtWiUXIQhUAhCEAIQhACEIQAhCEAIQhACEIQAhCEAIQhACEIQAhC8JQHqEpR4gxwJmANz9VJ3EKYE5xHS/0UTTFDKFlVONsGjSe8BUU+OF02aB+k3N9ydJHZG62Fk2atUNEkwud4zxN5hrbCYjc3tf9kthHuqvc6oYeARykE2IHLeyOJ4BpZEO59SeQOgO8rhObksHSKp5EA5xqT/abkm1wbJyhWa7Nns1oBAM+LckjU2VNKqGsHh6kG4DgAPCJkDqVNhfUyviWDUaQJgCCexWTRbjnvLT8OQGiTJy5QBrY+yYw9VjmiY5gm9+eY3ToZFMtAvlgDSTC5/gdaWZCxwcGgtcWxIMQASLWF99FG1dPyEsWbda7CCQPCRY6EAmfbRK4V7WgSMz5J12Jtv7KHFaRbRqfDp+MAZQ03i02FyIzWEk91ClDPhZm5HXbzFgRv7T0WHJQefYtWh9uHkGGRJDgCbuIJk38jdNnDiQ6ACBBMC4O0/mpUcC+bSP3EWjso1K4a85mmLCb9T29Oi3aw/UzTL6zrZbaRHLYadwqaFEU2/Mbazv/AChr8zSYBABMc4087KjCEPBJJkWAMiI0Ol1XVhaL21y4+EAgaxf0CjTZDpgCflBmTJJMwNSqn1DBDTL7GdRziJ0iRC9pA5s13OBnKNMptB2B89lLsUMwwCZAJmesai6gx5LgTOU6dRsefqh1RoaA+Be9xa8gnzAU2VQ4BzWuM2BIGnPVVVIaKnfNOrQ207GbqxuIJJDJJ1N4AjmUf8ZrgRmIvFibeu3NV8Nw+QC5MmT0JtFkynQwPnEPiQATPtN+9p9lOjVdMOjXa1vVUOeJuR+f7XpqgLopMzQ8hYreKPbGZuom/JM0+LsOoIXejBooS9PG0zo4fRXtcDoVAeoQhACEIQAhCEAIQhACEIQAheErMxfG2Ns3xnpp6oDUS9fGMZ8zgDy1PoFzeK4pUfq6Bybb31SXxFrqDoqvGxoxhPeyzeKY2q4FpIAc3RoOvKdTKWw1G5cQDmbAk7b222VWIHzXJDeZuDI31Nl5+SeaWjpGJoYc/wDWJnS4G/8Aqy8rPAYTMAgkk7AbqOEwxAl7iToIMAbaDyn0V1DCkufnJIzCLyHNEEDLJiJ03IWNFE6OEe8ggS2DqQO19FncTrOBOWxb+k/qg6E635i3ddTSpQ4BohobEbDtOiS4vw5tQtfN2CCLQ5szB7ErM7msljhmEW12TULTIF2y119YGUmYGt1pcMx+ejLhEH9RiwNiJvsrHN+GLNBEnLqI3g/6WacOx9N72vMiQRJMEXAyuJ8Wm2i80rhO0/GmdEk1kZo0fjmA4N3J5zNhfT7rXpsYWANdYAaHS4PJZNDCOgua3IHbOdeIEGxMXJ9Nk+6pbJA8Jbf/AC5/nJdouTWV/wBMOrwWQPFDYINzBu4eXQXWeKTmwJghkxEiNBB5/wALUpANbJOu95SLS6pmuQYJzQN7BvstOEaJZa3E+MZnZWjxE3uY23j7hXOpU6gyG4F4ImXAzedRokqziWgwJa2IFzMxP1t1WlTdo4BwHymYECJ09vNXeCA1wzNIm4i9hN3E9Sbei9rBpmTN+p1vAjoIUcWQQMxyjYi2n0S+Eq5gSLZjnOptsb6TyTzRfFjL6oYwiYJEjpOn50SWGxBpwCMxAEbXPLy+ipr1CYzXcTItGm0Am0GO6so0ZjMfmM9t7X73VirdkZ5UoholwjMABlkEknQu9baLRY34bA0GSbydyb6791AUQWQTMmdZj+2ANQLKx9AEamRvfTfyIRRoWJUKRqSTJvG/+oC15aB0FunokXVW02ZRAdNoEk+W2oVdar4TYnYk8x0VUvCFD7ntMTbloFMtAvtus17Xamw1JG55QmGYcmJFgTbl9+SOwTbk8Rbl12vB+gVrWwTAEW/+3PzXlJnhIFokAR6KDa4MiDrlIO99oM+fVSgL4jClz5JIBHuOXfX1Shw0VGt1bud/T3T1OsGsJeHeG95nlH5ZVU3uAECbnxEadY680c2tsKKEn0iCen05qdPOCYzNjnb0Wr/xwCSDq2Od+dvJUMYSSXzaxkWgSRB3XT7rM9UVN4lVZGYW6j903R400/MCO11I+NoAgg622+6xcXhiw6y3Y/fkV1jNSI4nUUcQ13yuBVq4sOI0TuG4vUbqcw6/daolHToWfhOLU32PhPI/daChAQhCAEpxDiDKQvc7NGp+wVfF+JCi3m53yj9z0XKVapcS5xkndVIDGP4i+obmBs0aefNIOqKTylay0Qm7EKDcS0nxEx0SdYpZjS52UHz6LEng0kdQcU0tguGn56yk31TOUSZI66RcZuQBsUrRaWCNXRAcb7cphX4Gk59RninK7SNTHPYALwNvsd1VG7h8Rd7ebpG8tPLrIPomqVWKgEESDabRrJ80jwtha6Xaui0i2bQaCYT+Mwxex7WvyuI8Lj+ggg+lvddLdX8+eDNZouqOyAyQBYA6nUa+qKrvcQbeyzsI54cQ4l8izibz2AAv4vRP6AmfKyiygLGkMxLoIAGXpf3SONbNUPBiGkO7fp2gmZ9VHiGMLQBldmJA8LXOhx0JI0Exra6ro1mtaGPPiLhJdAzG17mDebdFyc1LHyzfVrJ78O3ic4EnNBJEiNIB03hecCrE1XBxaZ0gRuTvO1lPE4UfEJc5x1GYT4W3OgttqnKLaQyugNvM2BNogDbSY+62oZv0J2xQxj5gG/KB1tPe6yqVW+WCMl9OcjXkm8XijmzPawUw8BsPc5xzSA5zcoDRraXbaKuu0CoHEwAIt639Ek3ZEsFuEILw615EaAH8+q0ajCQZyn94uPdZ1fC1IsW2H6hBPcj7KLK1QQHxEXIdJnSII0jzssqbTppl6p5RPFYh0FvhgmBa+UAT5m6rwL4b2BsLmJuSk62JLgCARJIvy0nzutXhrIFjYXJ5+a6Qy7My0JYI5jnDjJdAjWLl0dJt5LRw+CEyb7Qe5JKX4Vhm0zUy2AdOsgSNBy8k9TryBl3Gp07LcNZJLZc+kAdNtvXRevcDYG/5qvKjnZZ3HlPNZrhJaTckGx0nb86quVMlYAUHGqXgmTAIOkNtb1J7uKvrttktaCb311I6q6hhhF7nf+FaaIIgLNVot3srZTnXTkrmdo2/Ao04EBWVDIsSDY2v2noYIVbwCIYNvNLOw5dWztqeENyuYANd5O2gTTamsefdYfGsY3DQRM1XuzNvd0NlwIB08I2C4c0oxj2ekbhFydLZp4dwkkDUkTqImB1/ZGKkZWt3MeWpibDZX0t5kTe+2livXCT9NtOy7RjjZh7KKVJzQTuTO8Aee6vyXkcgh5MGBNrXP1Wdig7OxuYjOLRlgFtzYi+2vNJS6hKxtzIs2xcSfPWdbKjiFVoYWAaxPIDX1UmUXFhDh4ryNJnaZupUaIc0At5ESNB2Vi2gzHrUi0wfyVS5a/F6Ic3Po4QCOYJ/lZRpGA7YkjXcL0RlaMlRK0MBxZ9Ox8TeXLsVnuVZKtkO4wuKbUEtP8d1cuJwGNNNwIPccwuyw9YPaHN0KGTluNOzVng7QB0EBZRltj5FaPG8K747zzuBpIgaeaz3VNnBbIQLlU9wUazSLg25pR+J5/n3WWy0XtoZnR0N/KU7TwtOIYzxbG5M8rug3SmEbLc021F4sNVvcHwBBL3QbjKJuNTNu6885W6OiWBejwAuH/Y4i4jLYxuLyB7q3hnDzSqEuMtDjkv+kiA53XUeQW0yptpPX8ulPiBoIfAkxcwCdfdcZUnZtXopLRMkCwOliD++spjC5nU4cbQRpeNAubrYl9Ku34hcaL3hrZbrDRlAIvc+wXTYetmBIHP9Vj6rlwzU7xrwanFxorw+H+FAJzE6O5kDcJivXysJHidBho1c7UADulabhUcSWxlGkyBfQDTujEhnxG3BeWmw1y6T4dpXRNKONGfORThuLquDc7YLj4tg29hB0MBQ4hhwYPw/iDOI3gz80HWOfRamJDco6mNb+57LHrsf4WtJc0VAagkB2TNeDsLDrG6y7iuuX7/P8mll3o9rO1tqYEaHoI801SYG0w03OYCORMH9psrK7gQGNH6vz6LyhRDpJNgZF97gmF6Ko52PMp6iZt5dlI0szC17ZkXnSY2PTmihOXMZJgfll5iqo+T9TgYGkke/M9gVmTpFSKCScsAiLAGL23107pLHPytuYk3J5c59Vq1bjqPqsniDRBnlp2WJtqOCxyyVKg3JmzAggg/4iRP7p5pLGmBOkRuIGyV4dhJogvcTmbLmmwM9oMK4udIDoP8AbGluc76qKTdXgNHj2FrCGmc941gQPRP0miGgWFiLaAWSobbPJ5+SeNhfl7rqqM5PXPuANf2MpXEzna3KMh/V/lcxG2nur6j48W0X8lmf1FxpuGw5qGlVqZnBgbSyl0ukz4nCwAKzN4q/csUa5pjay8ZVFwLkbbrk3f19g/htdRr06gLQT4g0tBAIDs2hibaiCtAYz49WnVoPmlkHiAIzZjJFxcRlK5z54rC3jH5/1s2uKVW9Gy8TcIpMltjB/LKitX0g6lWPrZYDdeQXVSRii17TOtov35pPiEuDW5dXeIgtEADwm+om1humCwwPFB3P5orG02tM7m11mUO2HoJ1kqZNgTmjfnzP5zV1WoBGkkwJ5wSf/wAg+i8a6e19rXKT4g1tQ5XZ2lhlpExMWd1s4j1CSbjHHz9wlbyPbHmkcdjqYqspkgkDMbiRM5ZGt4PorW4kjZxOlhrGmuig5oc4ZhJAnQW6Ee4mdFOS3Gk6eN/kRpPIz8cWuqa2MDflg6zEjtf+F4KDZJi0acufZQNHKWx8otHLb0W25JEwyeIpSC4wCBpH7773WJXOoW9j3+AxzE9p/wBLF4lRIg/nQrrFmWJOcqnuQ4+yj8PdxgLZDxjHPMCw3P2XXf02wNplo5z5ndcox7nHLTafL8suv4DhXU2eMQe8qojDjfDfjNbBhzTbaQdR9FyWJblJaXBxBgh1iD3X0BZHEeCNqOLhEnUHc8+hWkyHEvdGkhJ1oOotN4utvifDSxwaA6TfpA6rLdhXtl2XTpPsFmeEWJr8OpMqPJbTAptEjcF3/wAdJhbdKHOt80C9hDeVvNcxgOOsaGteDIJzOABEGbQPENtBqtLAYhxe4GMriMkagADfcEn6Lyd1aR16+Ta+COXYT6pLiWGdIc0izrg3JEQMp27cpWkAAJkTr0mFkcXqhzRDrg5gB6G47rPM0o5LC2yOKqlxDQZF/wBvQ9E/w50NyEfKbWixErF4NifiPu2criJP9wbJ7xa/Xot+lu4cjr7lOGSnHuJrq6E6jiarmMIALA4nL1ywD5apt2GAgtiRqT+5RjjEvE2AnsNY5qmg91QO/wCssbtJEuBvm6BRYbXku1YlToMfVFbKc18hzPmJykxOXxZRtoU21hLidCLmeZN9eu6SovqNc2zmgkgiJm5i8QDuraYc15LiMs28RPi3nb32WeLkxr8lnH3LaIJJgd3CLjncyCbqymAbTAFr20nbyPqq341gtMSI5XJgXKTxGIjM7MQdLX9+eq6rk8LJjqa2KxYaxxmI5a6xZJU8EatVtU1ajTTBDMpbBkQS6R4hB00m+wizA4YVRLtWnT6LTp4eBcn6fRa6dssl1oxaTK1IinVeHguOR7W5SR/mJjNrpA6JjF4IOYYLs+oO1jv5LWaAUEAA7KOC6l7O7Mfh9B1NxDoIgQWyYBM35Sfom8TghUBFxYRHMGR9NO6bNHqQl6TIJDtec7D80U60ur0LzZThgTSZmsZggbbR7JjEzlbe2a/ToUlXqZH5XB5BaXAgGAJiDNp+6lVrtq03NpOBeACL6GZBJ2XCXKurj59PwdFHKfg0qDgJGx2+qUdhhlAgEGwBEx1v0U6RL2kg5XTExOnRTLfE3/FvO11t1KsfGZWDnOIcJo0XZm4djW2dLWMDA6S10ADwuIOsb66pzB4qk0TTAaPlA5SY9ZWnXqNLnAkECJE2B5fwskcFY2qawe4ySQ0kQ0xEABtwL6mVwlxSU+3HVefb3OqmnGpDHEMCX0i6i4NfYwT4TGs9fyybwtIHI8GbfwVDhuOpwfEBBII3BGttUxg8ohonSxOpEzNl6IRi32j5Wf2+M5SbqmWYd+YRM9dEpRdnJdPgDoYSDdo6mxBMpssa0GDG55Am+iqazwWEEunufz6KZwn42MZHP3/NlU60ka9p/AvG6DTqNL7Kmu+xvHW8R5Lq5MwkVGp4/mGU9hB3Bm6YpkZtjtP7LOo4RxOYnRwIaLgzqHTC02Rbz6rnx9n/AHKjcq8FjwFXVqgCSN406xK8rEATGhEa22Sz64dTcNZGU99LLpKWephLyXZwM2h1kamDtHZZVa4iZ28tvoEUWAWA7/mpRWaNzHay3DWQzOqEDT+PRVUqLnmzS89NPMlO0+GVKjvCIbzMj63K6DhXCfhXzE/TyC7JHNlPBOHvZd7WjoFtoQtEBCEICutRa8Q4SPzRY3EeBOImm8A/5D9wt1CWDg8XwMubFZpDtjY+hH3XvDOHlr2gv8LYy2kkyAAb8ib9F3TmgiCJHVZ+I4PTdcS09PsucuGEnZpTaKIvlLptI7C3msTiuF+LmbLmgtIzNMETa3IrVrcJqj5Xh1ovYx+dVh1h8LM1wqMkyTldE7kOMhcuT6dyVG4cnXIvw/BGk8Na4mYgHXMBc+gMrq30gWjTqJ8yud4HhfhVfiCsarTPzgEsaQIayBpI35rZ4jxANacrS60nKI8O479Fy4+N8MHar+TUpd5YZfiKWeJHhHi6k7A9IlFaoZGwjUbJHg2GcGucZBe7NczAt4dNuqtxpDcz80RrbltZFJ12aFZoTFSahpumdQQdunX7ppzQGxHfqlsLQJd8RwBJbFv03kxzNlbUaQ651I9OXeVIOVZ+IOvBjcYyhvjGYHY3mLieydpsp1G0zzIl356LK/qanOoLYEgpjhriadMTqB5HceoXHj5K5pKsYOko/oTOmw1PK8gWH7bJusLJDDVS2S4bRZMU8RMC3Py5L29lRwoYpGRyU5so5wIFhKpqYtvOexUbpAusCqngEzM/wlGZnSS602/aVbWaG5XaNmHDqdD6rHi3o15weVsQHZg0g5TBPJ83A8vqqMcxwYTQDTVtIdYEcz1jROuYCORIm26i9mVpLRJ111KxKDe389vc0pUKcLDmyHz8om36jrOW3mnphxJk9uQ6JWmQ0yT/AL/hWisSAbQT2WuONJL0JJ27MrhdYO+JIGZrriNSfFPWxA8k2TLAdD5BI8RoVW4g1csscwNIbqCLBzh681fg3Fxkaaff0XLhdf034/n3Nzz+pE2vDnBrWaD36rRw9J4iXD82Stdga4ZQdI7pqpVhnLQX6lehOk/Y5MjTrbAC++vY9VdSbaD+fZI4djAIAAF7DZN03DSZhIayHszqlV3xIMBhIDSCSTs6Z0ITlKrJDIEfX/SUxbMx13MR2j7qNHC1QCRlBmxcSPOAuHH3Umkm16m5VWTTqu2mJ5e6qxFfLHKbk8l7kdFwJ5zvzXhwbn8o6X9F63CdYRytCz8TJcBHIfv7yqqLXEwB/C1KfCxvfunaVAN0CkeGsyYc/Qw2cOeSdh7d4Gvmn8Nwtou7xHmf2GgWkhdkktGW2yLWAKSEKkBCEIAQhCAEIQgBCEIAXhC9QgOd43/TmYZ8ORTqDYWa77HquU/8vXpuLKjfENQRdfTUjxThNKuIqNuNHCzh2P7KpkOMw/8AUA3aR2KbHFab9SdZvzHZLcS/pirSu0fFZzA8Q7t+yyWMHY9UaT2hbR1lDiTYgPb5iF494e6czSIEAbETed9fZc2ymrQ09VJccXtFUmjY4jgBVaBAsdzMpDDcJr06jXMc3KHyerb2IjW6rYTz+quY9/M+q4y+k45S7efybXLJKjpKVawBHr/CqyjNIt2WK2tU5lWtxVTmVt8MTPdmv8QSSRfss++eYMHlsqxjH81MY1/4FiX00ZVnRpcjRqU2AZIOlyrxVBJBjTyKxhjH9PRSGMd09F0+0vUz2NUNAMh3cT9FXWcD8sLPGLd09FL/AJT+nos/YWrL3K6LnFxBY4gaE3C0qDtJGmlvok/+U/mj4z+ZSHAoqrLLksf+ITPhcOR7aJTC4aoDLhckkxAEnkFXmfzPqjKefur9mN27J3Y5VYSQZAjmQqn0WmJcLGdSbqkUuqm2h3WvtQe0TsyZyf3HyEL01mcie5j6IbhuitbQAWlFLSJbKRXP6Wgdgj4bna+6cpUJ0HmnKVADqVbAlhuGjV3otIBeoWQCEIQAhCEAIQhACEIQAhCEAIQhACEIQAhCEAIQhACSx/CqNb52An+4WPqE6hActif6UIvSqeT/AP2H2WfW4ZXZ81Mkc2+L6XXcoVsHz9tQaG3dXthdpWw7HfM1ru4BSdTgdA/ojsSFbIc21gVgp9VsO/p9mz3DvBVR4E8aVAe4ISwZ4p9VIU+qc/8AEVRu0+Z+y9/8bV5D1CAUFJTFIpkYGr/b7j7r0YOr/b7hALikpiimBg6n9vuFMYKpyHqgFxR6qQopluBf0UxgHf3BMAVFIKQYE43Ac3K1uDb1KWgIyFITsCtFtJo0AU0sojTwzjrZMMw7R17q5ClgEIQoAQhCAEIQgBCFRUpGZB357QP5UYL0KhtJ25koyO5qgvQqTTdHzefmp0QQPEZ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5" name="Picture 1" descr="C:\Users\Влада\Downloads\537af17c076f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114800"/>
            <a:ext cx="1371600" cy="762000"/>
          </a:xfrm>
          <a:prstGeom prst="rect">
            <a:avLst/>
          </a:prstGeom>
          <a:noFill/>
        </p:spPr>
      </p:pic>
      <p:pic>
        <p:nvPicPr>
          <p:cNvPr id="12" name="Рисунок 11" descr="J1w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2438400"/>
            <a:ext cx="1905000" cy="762000"/>
          </a:xfrm>
          <a:prstGeom prst="rect">
            <a:avLst/>
          </a:prstGeom>
        </p:spPr>
      </p:pic>
      <p:pic>
        <p:nvPicPr>
          <p:cNvPr id="13" name="Рисунок 12" descr="J1w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3276600"/>
            <a:ext cx="1905000" cy="762000"/>
          </a:xfrm>
          <a:prstGeom prst="rect">
            <a:avLst/>
          </a:prstGeom>
        </p:spPr>
      </p:pic>
      <p:pic>
        <p:nvPicPr>
          <p:cNvPr id="6146" name="Picture 2" descr="C:\Users\Влада\Downloads\chees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3276600"/>
            <a:ext cx="1371600" cy="762000"/>
          </a:xfrm>
          <a:prstGeom prst="rect">
            <a:avLst/>
          </a:prstGeom>
          <a:noFill/>
        </p:spPr>
      </p:pic>
      <p:pic>
        <p:nvPicPr>
          <p:cNvPr id="6147" name="Picture 3" descr="C:\Users\Влада\Downloads\0_1851cb_d1e16ba8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5029200"/>
            <a:ext cx="1524000" cy="762000"/>
          </a:xfrm>
          <a:prstGeom prst="rect">
            <a:avLst/>
          </a:prstGeom>
          <a:noFill/>
        </p:spPr>
      </p:pic>
      <p:pic>
        <p:nvPicPr>
          <p:cNvPr id="6148" name="Picture 4" descr="C:\Users\Влада\Downloads\J1w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5029200"/>
            <a:ext cx="18288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C:\Users\Влада\Downloads\i (2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28800" y="5867400"/>
            <a:ext cx="1524000" cy="719137"/>
          </a:xfrm>
          <a:prstGeom prst="rect">
            <a:avLst/>
          </a:prstGeom>
          <a:noFill/>
        </p:spPr>
      </p:pic>
      <p:pic>
        <p:nvPicPr>
          <p:cNvPr id="6150" name="Picture 6" descr="C:\Users\Влада\Downloads\J1w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0" y="5867400"/>
            <a:ext cx="1828800" cy="72847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181600" y="2590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выбросить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181600" y="3429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выбросить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181600" y="5257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выбросить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609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выбросить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Судьба заплесневевших продуктов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752600"/>
          <a:ext cx="8001000" cy="472059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000500"/>
                <a:gridCol w="4000500"/>
              </a:tblGrid>
              <a:tr h="10858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Срежьте по 3 см по всем направлениям от плесневого пятна (не касайтесь ножом плесени!) и используйте в пищу)</a:t>
                      </a:r>
                      <a:endParaRPr lang="ru-RU" b="1" dirty="0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770" name="Picture 2" descr="C:\Users\Влада\Downloads\1410173709_varene-iz-klubniki-gustoe-s-zhelatinom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1524000" cy="914400"/>
          </a:xfrm>
          <a:prstGeom prst="rect">
            <a:avLst/>
          </a:prstGeom>
          <a:noFill/>
        </p:spPr>
      </p:pic>
      <p:pic>
        <p:nvPicPr>
          <p:cNvPr id="32771" name="Picture 3" descr="C:\Users\Влада\Downloads\J1w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28800"/>
            <a:ext cx="1905000" cy="990600"/>
          </a:xfrm>
          <a:prstGeom prst="rect">
            <a:avLst/>
          </a:prstGeom>
          <a:noFill/>
        </p:spPr>
      </p:pic>
      <p:pic>
        <p:nvPicPr>
          <p:cNvPr id="32772" name="Picture 4" descr="C:\Users\Влада\Downloads\Diaita_Diatrofi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895600"/>
            <a:ext cx="1524000" cy="990600"/>
          </a:xfrm>
          <a:prstGeom prst="rect">
            <a:avLst/>
          </a:prstGeom>
          <a:noFill/>
        </p:spPr>
      </p:pic>
      <p:pic>
        <p:nvPicPr>
          <p:cNvPr id="32773" name="Picture 5" descr="C:\Users\Влада\Downloads\1600x1200_343508_[www.ArtFile.ru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114800"/>
            <a:ext cx="1524000" cy="914400"/>
          </a:xfrm>
          <a:prstGeom prst="rect">
            <a:avLst/>
          </a:prstGeom>
          <a:noFill/>
        </p:spPr>
      </p:pic>
      <p:pic>
        <p:nvPicPr>
          <p:cNvPr id="32774" name="Picture 6" descr="C:\Users\Влада\Downloads\J1w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14800"/>
            <a:ext cx="1905000" cy="914400"/>
          </a:xfrm>
          <a:prstGeom prst="rect">
            <a:avLst/>
          </a:prstGeom>
          <a:noFill/>
        </p:spPr>
      </p:pic>
      <p:pic>
        <p:nvPicPr>
          <p:cNvPr id="32775" name="Picture 7" descr="C:\Users\Влада\Downloads\bg_pic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5181600"/>
            <a:ext cx="1524000" cy="914400"/>
          </a:xfrm>
          <a:prstGeom prst="rect">
            <a:avLst/>
          </a:prstGeom>
          <a:noFill/>
        </p:spPr>
      </p:pic>
      <p:pic>
        <p:nvPicPr>
          <p:cNvPr id="32776" name="Picture 8" descr="C:\Users\Влада\Downloads\J1w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181600"/>
            <a:ext cx="1828800" cy="990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486400" y="4648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выбросить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220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выбросить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5791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выбросить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Наиболее подвержены заплесневению колбасы, фрукты и хлеб</a:t>
            </a:r>
          </a:p>
          <a:p>
            <a:pPr lvl="0"/>
            <a:r>
              <a:rPr lang="ru-RU" dirty="0" smtClean="0"/>
              <a:t>Продукты, хранящиеся в холодильнике, покрываются плесенью гораздо медленнее, поэтому хранить продукты необходимо в холодильнике</a:t>
            </a:r>
          </a:p>
          <a:p>
            <a:pPr lvl="0"/>
            <a:r>
              <a:rPr lang="ru-RU" dirty="0" smtClean="0"/>
              <a:t>Самые распространенные виды плесени, образующиеся на продуктах - это </a:t>
            </a:r>
            <a:r>
              <a:rPr lang="ru-RU" dirty="0" err="1" smtClean="0"/>
              <a:t>мукор</a:t>
            </a:r>
            <a:r>
              <a:rPr lang="ru-RU" dirty="0" smtClean="0"/>
              <a:t> и очень опасная плесень </a:t>
            </a:r>
            <a:r>
              <a:rPr lang="ru-RU" dirty="0" err="1" smtClean="0"/>
              <a:t>триходерма</a:t>
            </a:r>
            <a:endParaRPr lang="ru-RU" dirty="0" smtClean="0"/>
          </a:p>
          <a:p>
            <a:pPr lvl="0"/>
            <a:r>
              <a:rPr lang="ru-RU" dirty="0" smtClean="0"/>
              <a:t>Заплесневелые продукты необходимо выбрасывать и не использовать в пищу!</a:t>
            </a:r>
          </a:p>
          <a:p>
            <a:r>
              <a:rPr lang="ru-RU" dirty="0" smtClean="0"/>
              <a:t>Плесень многолика! Она может причинить вред ,    </a:t>
            </a:r>
          </a:p>
          <a:p>
            <a:pPr>
              <a:buNone/>
            </a:pPr>
            <a:r>
              <a:rPr lang="ru-RU" dirty="0" smtClean="0"/>
              <a:t>став  причиной болезни, но она несёт и благо- формирует почву, даёт нам сыр и хлеб! Является одновременно опасной и доброй нашей соседкой!</a:t>
            </a:r>
            <a:endParaRPr lang="ru-RU" dirty="0"/>
          </a:p>
        </p:txBody>
      </p:sp>
      <p:pic>
        <p:nvPicPr>
          <p:cNvPr id="6148" name="Picture 4" descr="http://bilgiara.com/resimler/0/kuflu-19fffb43-tmf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28601"/>
            <a:ext cx="3352800" cy="1371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ru-RU" dirty="0" smtClean="0"/>
              <a:t>Содержите шкафы и холодильники в чистоте. Регулярно вытирайте их, а все пропавшие продукты сразу выкидывайте</a:t>
            </a:r>
          </a:p>
          <a:p>
            <a:pPr lvl="0" fontAlgn="base"/>
            <a:r>
              <a:rPr lang="ru-RU" dirty="0" smtClean="0"/>
              <a:t>Все продукты храните в герметичной упаковке, она защитит от попадания спор плесени из воздуха</a:t>
            </a:r>
          </a:p>
          <a:p>
            <a:pPr lvl="0" fontAlgn="base"/>
            <a:r>
              <a:rPr lang="ru-RU" dirty="0" smtClean="0"/>
              <a:t>Не храните продукты вне холодильника дольше 2-4 часов</a:t>
            </a:r>
          </a:p>
          <a:p>
            <a:pPr lvl="0" fontAlgn="base"/>
            <a:r>
              <a:rPr lang="ru-RU" dirty="0" smtClean="0"/>
              <a:t>При покупке продуктов обращайте особое внимание на срок годности и внимательно осматривайте поверхность.</a:t>
            </a:r>
          </a:p>
          <a:p>
            <a:pPr fontAlgn="base"/>
            <a:r>
              <a:rPr lang="ru-RU" dirty="0" smtClean="0"/>
              <a:t>Следите за своим здоровьем!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Плесень под микроскопом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Белая плесень                     Зелёная плесень</a:t>
            </a:r>
            <a:endParaRPr lang="ru-RU" dirty="0"/>
          </a:p>
        </p:txBody>
      </p:sp>
      <p:pic>
        <p:nvPicPr>
          <p:cNvPr id="1026" name="Рисунок 1" descr="2016-02-02 15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6611" r="12740"/>
          <a:stretch>
            <a:fillRect/>
          </a:stretch>
        </p:blipFill>
        <p:spPr bwMode="auto">
          <a:xfrm>
            <a:off x="914400" y="1752599"/>
            <a:ext cx="3200400" cy="3406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Рисунок 2" descr="2016-02-02 15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7220" r="13264"/>
          <a:stretch>
            <a:fillRect/>
          </a:stretch>
        </p:blipFill>
        <p:spPr bwMode="auto">
          <a:xfrm>
            <a:off x="4495800" y="1752600"/>
            <a:ext cx="317555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/>
          <a:lstStyle/>
          <a:p>
            <a:r>
              <a:rPr lang="ru-RU" dirty="0" smtClean="0"/>
              <a:t>Появление плесени на продуктах</a:t>
            </a:r>
            <a:endParaRPr lang="ru-RU" dirty="0"/>
          </a:p>
        </p:txBody>
      </p:sp>
      <p:pic>
        <p:nvPicPr>
          <p:cNvPr id="2050" name="Picture 2" descr="E:\плесень\SAM_3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6292">
            <a:off x="523470" y="1305580"/>
            <a:ext cx="3006447" cy="2254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плесень\SAM_3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3021">
            <a:off x="3377189" y="1440982"/>
            <a:ext cx="2875589" cy="2156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плесень\SAM_3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2688">
            <a:off x="6454950" y="1679710"/>
            <a:ext cx="2449481" cy="2156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E:\плесень\SAM_3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29616">
            <a:off x="221370" y="3672862"/>
            <a:ext cx="2946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E:\плесень\SAM_32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51359">
            <a:off x="3369227" y="4124861"/>
            <a:ext cx="2844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E:\плесень\SAM_32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51884">
            <a:off x="6375634" y="4295706"/>
            <a:ext cx="2490397" cy="213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67600" cy="1143000"/>
          </a:xfrm>
        </p:spPr>
        <p:txBody>
          <a:bodyPr/>
          <a:lstStyle/>
          <a:p>
            <a:r>
              <a:rPr lang="ru-RU" dirty="0" smtClean="0"/>
              <a:t>Разрастание плесени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E:\плесень\SAM_3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0640">
            <a:off x="281846" y="1159642"/>
            <a:ext cx="2593013" cy="2061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плесень\SAM_3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9639">
            <a:off x="3197878" y="4135599"/>
            <a:ext cx="2779320" cy="208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E:\плесень\SAM_3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6606">
            <a:off x="6106122" y="1634098"/>
            <a:ext cx="2828870" cy="2121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E:\плесень\SAM_32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25542">
            <a:off x="3119285" y="1583411"/>
            <a:ext cx="2626196" cy="1969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E:\плесень\SAM_32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44374">
            <a:off x="260853" y="3820727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E:\плесень\SAM_33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7321">
            <a:off x="6324600" y="449580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828800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Грин 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Н., </a:t>
            </a:r>
            <a:r>
              <a:rPr lang="ru-RU" sz="32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Стаут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У., Тейлор Д. Биология т.1, М Мир, 1993г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2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Исмаилова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С. Энциклопедия для детей т.2, Биология, М </a:t>
            </a:r>
            <a:r>
              <a:rPr lang="ru-RU" sz="32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Аванта+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1995 г.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Журнал "Вокруг света", 1998-2008г.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581" y="2967335"/>
            <a:ext cx="839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www.telesem.ru/images/stories/677/gp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228601"/>
            <a:ext cx="4571999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mg.fb2gratis.com/images/11/10560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886200"/>
            <a:ext cx="4724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Проанализировать литературу о  плесени </a:t>
            </a:r>
          </a:p>
          <a:p>
            <a:pPr lvl="0"/>
            <a:r>
              <a:rPr lang="ru-RU" dirty="0" smtClean="0"/>
              <a:t>Определить продукты, наиболее поражаемые плесенью</a:t>
            </a:r>
          </a:p>
          <a:p>
            <a:pPr lvl="0"/>
            <a:r>
              <a:rPr lang="ru-RU" dirty="0" smtClean="0"/>
              <a:t>Определить виды плесени, которая появилась на продуктах питания</a:t>
            </a:r>
          </a:p>
          <a:p>
            <a:r>
              <a:rPr lang="ru-RU" dirty="0" smtClean="0"/>
              <a:t>Сделать рекомендации по хранению и использованию продуктов, наиболее подверженных заплесневению</a:t>
            </a:r>
            <a:endParaRPr lang="ru-RU" dirty="0"/>
          </a:p>
        </p:txBody>
      </p:sp>
      <p:pic>
        <p:nvPicPr>
          <p:cNvPr id="20482" name="Picture 2" descr="http://medilis.ru/image/dja_statji/plesen/aspergillus_ni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495800"/>
            <a:ext cx="2743200" cy="185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762000"/>
            <a:ext cx="7467600" cy="4873752"/>
          </a:xfrm>
        </p:spPr>
        <p:txBody>
          <a:bodyPr>
            <a:normAutofit/>
          </a:bodyPr>
          <a:lstStyle/>
          <a:p>
            <a:r>
              <a:rPr lang="ru-RU" i="1" dirty="0" smtClean="0"/>
              <a:t>Объект исследования</a:t>
            </a:r>
            <a:r>
              <a:rPr lang="ru-RU" dirty="0" smtClean="0"/>
              <a:t> – плесень</a:t>
            </a:r>
          </a:p>
          <a:p>
            <a:r>
              <a:rPr lang="ru-RU" i="1" dirty="0" smtClean="0"/>
              <a:t>Предмет исследования</a:t>
            </a:r>
            <a:r>
              <a:rPr lang="ru-RU" dirty="0" smtClean="0"/>
              <a:t> – продукты питания, наиболее поражаемые плесенью.</a:t>
            </a:r>
          </a:p>
          <a:p>
            <a:r>
              <a:rPr lang="ru-RU" i="1" dirty="0" smtClean="0"/>
              <a:t>Гипотеза</a:t>
            </a:r>
            <a:r>
              <a:rPr lang="ru-RU" dirty="0" smtClean="0"/>
              <a:t>: так как низкая температура замедляет рост плесени, то продукты питания, необходимо хранить в холодильнике.</a:t>
            </a:r>
            <a:endParaRPr lang="ru-RU" dirty="0"/>
          </a:p>
        </p:txBody>
      </p:sp>
      <p:pic>
        <p:nvPicPr>
          <p:cNvPr id="1026" name="Picture 2" descr="C:\Users\Влада\Downloads\77306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352800"/>
            <a:ext cx="33528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Влада\Downloads\1259641790_img_7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352800"/>
            <a:ext cx="3886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 теоретические (изучение литературы по проблеме исследования, анализ различных источников информации, теоретическое обобщение), </a:t>
            </a:r>
          </a:p>
          <a:p>
            <a:r>
              <a:rPr lang="ru-RU" dirty="0" smtClean="0"/>
              <a:t>- эмпирические (наблюдение, эксперимент),</a:t>
            </a:r>
          </a:p>
          <a:p>
            <a:r>
              <a:rPr lang="ru-RU" dirty="0" smtClean="0"/>
              <a:t> - статистические методы обработки данных и графические способы представление результатов исследования</a:t>
            </a:r>
          </a:p>
          <a:p>
            <a:endParaRPr lang="ru-RU" dirty="0"/>
          </a:p>
        </p:txBody>
      </p:sp>
      <p:pic>
        <p:nvPicPr>
          <p:cNvPr id="18434" name="Picture 2" descr="Существует множество разновидностей этого гриб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648200"/>
            <a:ext cx="4038600" cy="201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Экспериментально определила продукты питания, наиболее поражаемые плесенью.</a:t>
            </a:r>
          </a:p>
          <a:p>
            <a:pPr lvl="0"/>
            <a:r>
              <a:rPr lang="ru-RU" dirty="0" smtClean="0"/>
              <a:t> Изучила строение плесени и её виды, используя литературу.</a:t>
            </a:r>
          </a:p>
          <a:p>
            <a:pPr lvl="0"/>
            <a:r>
              <a:rPr lang="ru-RU" dirty="0" smtClean="0"/>
              <a:t>Составила рекомендации по использованию заплесневевших продуктов.</a:t>
            </a:r>
          </a:p>
          <a:p>
            <a:endParaRPr lang="ru-RU" dirty="0"/>
          </a:p>
        </p:txBody>
      </p:sp>
      <p:pic>
        <p:nvPicPr>
          <p:cNvPr id="17412" name="Picture 4" descr="плесневые гриб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962400"/>
            <a:ext cx="28575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</a:t>
            </a:r>
            <a:r>
              <a:rPr lang="ru-RU" sz="3300" dirty="0" smtClean="0"/>
              <a:t>Что такое плесень</a:t>
            </a:r>
            <a:endParaRPr lang="ru-RU" sz="33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153400" cy="5788152"/>
          </a:xfrm>
        </p:spPr>
        <p:txBody>
          <a:bodyPr>
            <a:normAutofit/>
          </a:bodyPr>
          <a:lstStyle/>
          <a:p>
            <a:r>
              <a:rPr lang="ru-RU" dirty="0" smtClean="0"/>
              <a:t>Плесень –микроскопические грибы ,которые образуют налёты на поверхностях органических тел, вызывающие порчу продуктов.</a:t>
            </a:r>
          </a:p>
          <a:p>
            <a:r>
              <a:rPr lang="ru-RU" dirty="0" smtClean="0"/>
              <a:t>Плесень- особый вид грибов, который совмещает в себе признаки и растений и животных. Плесень ест и дышит.  Появилась около 200 миллионов лет назад.</a:t>
            </a:r>
          </a:p>
          <a:p>
            <a:r>
              <a:rPr lang="ru-RU" dirty="0" smtClean="0"/>
              <a:t>Для появления плесени существует  два условия: теплота и влажность. Плесень легко и быстро распространяется.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Самой ядовитой является плесень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  жёлтого цвета,  она вырабатывает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  сильнейший яд.</a:t>
            </a:r>
            <a:endParaRPr lang="ru-RU" dirty="0"/>
          </a:p>
        </p:txBody>
      </p:sp>
      <p:pic>
        <p:nvPicPr>
          <p:cNvPr id="4" name="Picture 2" descr="колония плесе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343400"/>
            <a:ext cx="28575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</a:t>
            </a:r>
            <a:br>
              <a:rPr lang="ru-RU" dirty="0" smtClean="0"/>
            </a:br>
            <a:r>
              <a:rPr lang="ru-RU" sz="3300" dirty="0" smtClean="0"/>
              <a:t>Что такое плесень</a:t>
            </a:r>
            <a:endParaRPr lang="ru-RU" sz="33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7467600" cy="5559552"/>
          </a:xfrm>
        </p:spPr>
        <p:txBody>
          <a:bodyPr/>
          <a:lstStyle/>
          <a:p>
            <a:r>
              <a:rPr lang="ru-RU" dirty="0" smtClean="0"/>
              <a:t>Плесень опасна для человеческого организма: может быть причиной повышенной утомляемости, головных болей, кожных и лёгочных заболеваний. </a:t>
            </a:r>
          </a:p>
          <a:p>
            <a:r>
              <a:rPr lang="ru-RU" dirty="0" smtClean="0"/>
              <a:t>Разнообразие плесневелых грибков очень велико, но главная отличительная черта плесени – это её цвет.</a:t>
            </a:r>
          </a:p>
        </p:txBody>
      </p:sp>
      <p:pic>
        <p:nvPicPr>
          <p:cNvPr id="1026" name="Picture 2" descr="C:\Users\Влада\Downloads\Schimmel-op-tomaat1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733800"/>
            <a:ext cx="33528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Влада\Downloads\e1f6115f7f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733800"/>
            <a:ext cx="3657600" cy="2814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ru-RU" b="1" dirty="0" smtClean="0"/>
              <a:t>                  Плесень и её виды.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r>
              <a:rPr lang="ru-RU" dirty="0" smtClean="0"/>
              <a:t>Существует </a:t>
            </a:r>
            <a:r>
              <a:rPr lang="ru-RU" b="1" i="1" dirty="0" smtClean="0"/>
              <a:t>чёрная плесень</a:t>
            </a:r>
            <a:r>
              <a:rPr lang="ru-RU" dirty="0" smtClean="0"/>
              <a:t>- одна из самых древних и опасных. Использовалась для производства  первых антибиотиков.</a:t>
            </a:r>
          </a:p>
          <a:p>
            <a:r>
              <a:rPr lang="ru-RU" b="1" i="1" dirty="0" smtClean="0"/>
              <a:t>Зелёная плесень – </a:t>
            </a:r>
            <a:r>
              <a:rPr lang="ru-RU" dirty="0" smtClean="0"/>
              <a:t>враг молочных, кисломолочных продуктов , фруктов и овощей. Благодаря антибактериальному свойству было положено начало производства пенициллин</a:t>
            </a:r>
            <a:endParaRPr lang="ru-RU" dirty="0"/>
          </a:p>
        </p:txBody>
      </p:sp>
      <p:pic>
        <p:nvPicPr>
          <p:cNvPr id="2050" name="Picture 2" descr="C:\Users\Влада\Downloads\144191509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4038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Влада\Downloads\Penicillium_chrysogenum_CCF_2878_CYA_10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33800"/>
            <a:ext cx="3429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865</TotalTime>
  <Words>1242</Words>
  <Application>Microsoft Office PowerPoint</Application>
  <PresentationFormat>Экран (4:3)</PresentationFormat>
  <Paragraphs>248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  Плесень и  продукты питания</vt:lpstr>
      <vt:lpstr>Цель</vt:lpstr>
      <vt:lpstr>Задачи</vt:lpstr>
      <vt:lpstr>Слайд 4</vt:lpstr>
      <vt:lpstr>Методы исследования</vt:lpstr>
      <vt:lpstr>Методика исследования</vt:lpstr>
      <vt:lpstr>                    Что такое плесень</vt:lpstr>
      <vt:lpstr>                   Что такое плесень</vt:lpstr>
      <vt:lpstr>                  Плесень и её виды.</vt:lpstr>
      <vt:lpstr>                      Плесень и её виды.</vt:lpstr>
      <vt:lpstr>                     Плесень и её виды.</vt:lpstr>
      <vt:lpstr>Образцы для заплесневения</vt:lpstr>
      <vt:lpstr>Таблица № 1.Заплесневение продуктов, хранящихся без холодильника </vt:lpstr>
      <vt:lpstr>Таблица № 1. Заплесневение продуктов, хранящихся без холодильника </vt:lpstr>
      <vt:lpstr>Таблица № 1.Заплесневение продуктов, хранящихся без холодильника </vt:lpstr>
      <vt:lpstr>                Выводы по таблице №1</vt:lpstr>
      <vt:lpstr>               Выводы по таблице №1.</vt:lpstr>
      <vt:lpstr>Таблица № 2. Заплесневение продуктов, хранящихся в холодильнике </vt:lpstr>
      <vt:lpstr>Таблица № 2.Заплесневение продуктов, хранящихся в холодильнике </vt:lpstr>
      <vt:lpstr>                  Выводы по таблице №2</vt:lpstr>
      <vt:lpstr>        Судьба заплесневевших продуктов</vt:lpstr>
      <vt:lpstr>Судьба заплесневевших продуктов</vt:lpstr>
      <vt:lpstr>Выводы</vt:lpstr>
      <vt:lpstr>Рекомендации</vt:lpstr>
      <vt:lpstr>Плесень под микроскопом</vt:lpstr>
      <vt:lpstr>Появление плесени на продуктах</vt:lpstr>
      <vt:lpstr>Разрастание плесени </vt:lpstr>
      <vt:lpstr>Литература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Плесень и продукты питания</dc:title>
  <dc:creator>Interaktiv-2</dc:creator>
  <cp:lastModifiedBy>Grand</cp:lastModifiedBy>
  <cp:revision>89</cp:revision>
  <dcterms:created xsi:type="dcterms:W3CDTF">2016-02-29T12:14:10Z</dcterms:created>
  <dcterms:modified xsi:type="dcterms:W3CDTF">2016-04-13T04:11:07Z</dcterms:modified>
</cp:coreProperties>
</file>