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692F-35A8-41BD-8069-9F215D7EBAA3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3B3D-A74C-43FB-8493-5322BA0B9F7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57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692F-35A8-41BD-8069-9F215D7EBAA3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3B3D-A74C-43FB-8493-5322BA0B9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48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692F-35A8-41BD-8069-9F215D7EBAA3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3B3D-A74C-43FB-8493-5322BA0B9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51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692F-35A8-41BD-8069-9F215D7EBAA3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3B3D-A74C-43FB-8493-5322BA0B9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669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692F-35A8-41BD-8069-9F215D7EBAA3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3B3D-A74C-43FB-8493-5322BA0B9F7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43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692F-35A8-41BD-8069-9F215D7EBAA3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3B3D-A74C-43FB-8493-5322BA0B9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120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692F-35A8-41BD-8069-9F215D7EBAA3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3B3D-A74C-43FB-8493-5322BA0B9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355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692F-35A8-41BD-8069-9F215D7EBAA3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3B3D-A74C-43FB-8493-5322BA0B9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48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692F-35A8-41BD-8069-9F215D7EBAA3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3B3D-A74C-43FB-8493-5322BA0B9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361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EC1692F-35A8-41BD-8069-9F215D7EBAA3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923B3D-A74C-43FB-8493-5322BA0B9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43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692F-35A8-41BD-8069-9F215D7EBAA3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23B3D-A74C-43FB-8493-5322BA0B9F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39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EC1692F-35A8-41BD-8069-9F215D7EBAA3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1923B3D-A74C-43FB-8493-5322BA0B9F7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189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9330" y="3326521"/>
            <a:ext cx="9513278" cy="6383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РОЛЬ</a:t>
            </a:r>
            <a:r>
              <a:rPr lang="ru-RU" sz="6000" b="1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6000" b="1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ПОС при проектировании образовательных занятий</a:t>
            </a:r>
            <a:endParaRPr lang="ru-RU" sz="3600" b="1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8746" y="4659923"/>
            <a:ext cx="109640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Подготовила: Воронина О.Г.</a:t>
            </a:r>
          </a:p>
          <a:p>
            <a:pPr algn="ctr"/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                   педагог-психолог</a:t>
            </a:r>
          </a:p>
          <a:p>
            <a:pPr algn="ctr"/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   «Средняя школа №1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»</a:t>
            </a:r>
          </a:p>
          <a:p>
            <a:pPr algn="ctr"/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                   г. Гаврилов-Ям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26677" y="567979"/>
            <a:ext cx="86604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Региональный проект «Реализация комплексной программы по развитию личностного потенциала»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949" y="301284"/>
            <a:ext cx="1520601" cy="1378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8756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0246" y="949568"/>
            <a:ext cx="10075985" cy="638322"/>
          </a:xfrm>
        </p:spPr>
        <p:txBody>
          <a:bodyPr>
            <a:normAutofit fontScale="90000"/>
          </a:bodyPr>
          <a:lstStyle/>
          <a:p>
            <a:r>
              <a:rPr lang="ru-RU" b="1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ПОС – </a:t>
            </a:r>
            <a:r>
              <a:rPr lang="ru-RU" sz="3600" b="1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профессиональное образовательное сообщество</a:t>
            </a:r>
            <a:endParaRPr lang="ru-RU" sz="3600" b="1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9761" y="1960685"/>
            <a:ext cx="1096400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Главная задача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ПОС – </a:t>
            </a: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  <a:t>самообразование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педагогов: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используя и распространяя опыт коллег;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поддерживая и помогая своим коллегам (наставничество);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работая в команде на общий результат школы (например: повышение качества образования или создание школьной среды)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114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27938" y="940775"/>
            <a:ext cx="4070839" cy="638322"/>
          </a:xfrm>
        </p:spPr>
        <p:txBody>
          <a:bodyPr>
            <a:normAutofit fontScale="90000"/>
          </a:bodyPr>
          <a:lstStyle/>
          <a:p>
            <a:r>
              <a:rPr lang="ru-RU" sz="6000" b="1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ПОС </a:t>
            </a:r>
            <a:r>
              <a:rPr lang="ru-RU" b="1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могут быть</a:t>
            </a:r>
            <a:endParaRPr lang="ru-RU" sz="3600" b="1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9761" y="1960685"/>
            <a:ext cx="109640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спланированы на весь учебный год и четко составлен их график работы, учитывая глобальные задачи ОО;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возникать в процессе поступления проблем, при решении которых необходима коллегиальность 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115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0254" y="272560"/>
            <a:ext cx="6655776" cy="638322"/>
          </a:xfrm>
        </p:spPr>
        <p:txBody>
          <a:bodyPr>
            <a:normAutofit fontScale="90000"/>
          </a:bodyPr>
          <a:lstStyle/>
          <a:p>
            <a:r>
              <a:rPr lang="ru-RU" sz="4400" b="1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РОЛЬ </a:t>
            </a:r>
            <a:r>
              <a:rPr lang="ru-RU" sz="5300" b="1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и действия </a:t>
            </a:r>
            <a:r>
              <a:rPr lang="ru-RU" sz="6000" b="1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ПОС</a:t>
            </a:r>
            <a:endParaRPr lang="ru-RU" sz="3600" b="1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63574"/>
              </p:ext>
            </p:extLst>
          </p:nvPr>
        </p:nvGraphicFramePr>
        <p:xfrm>
          <a:off x="457199" y="910880"/>
          <a:ext cx="10999178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9589">
                  <a:extLst>
                    <a:ext uri="{9D8B030D-6E8A-4147-A177-3AD203B41FA5}">
                      <a16:colId xmlns:a16="http://schemas.microsoft.com/office/drawing/2014/main" val="2659050087"/>
                    </a:ext>
                  </a:extLst>
                </a:gridCol>
                <a:gridCol w="5499589">
                  <a:extLst>
                    <a:ext uri="{9D8B030D-6E8A-4147-A177-3AD203B41FA5}">
                      <a16:colId xmlns:a16="http://schemas.microsoft.com/office/drawing/2014/main" val="1122517510"/>
                    </a:ext>
                  </a:extLst>
                </a:gridCol>
              </a:tblGrid>
              <a:tr h="34680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ДЕЙСТВИЯ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641567"/>
                  </a:ext>
                </a:extLst>
              </a:tr>
              <a:tr h="85514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1. Объединение по смыслу деятельности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Есть проблема, формулируем задачи, делимся на группы (3-5 человек), от выбранной темы.</a:t>
                      </a:r>
                    </a:p>
                    <a:p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209801"/>
                  </a:ext>
                </a:extLst>
              </a:tr>
              <a:tr h="136822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2. Проектирование занятия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Назначаем время для совместной встречи. Собираемся командой коллег изучаем</a:t>
                      </a:r>
                      <a:r>
                        <a:rPr lang="ru-RU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теорию, проектируем занятие. Распределяем роли (1ч. – проводит, 2, 3, 4 чел. – наблюдают, 5 чел. ведет видеосъемку)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878550"/>
                  </a:ext>
                </a:extLst>
              </a:tr>
              <a:tr h="855142">
                <a:tc rowSpan="5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3. Наблюдение (экспертиза)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Для наблюдения: выделяем три типичных ученика данного класса. Ведем</a:t>
                      </a:r>
                      <a:r>
                        <a:rPr lang="ru-RU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наблюдение за ними в течение всех этапов урока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6372165"/>
                  </a:ext>
                </a:extLst>
              </a:tr>
              <a:tr h="4845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Этапы урока                    Планируемый              Фактический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                                                 результат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3376097"/>
                  </a:ext>
                </a:extLst>
              </a:tr>
              <a:tr h="285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Формир</a:t>
                      </a:r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. потреб.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5283185"/>
                  </a:ext>
                </a:extLst>
              </a:tr>
              <a:tr h="285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Образ </a:t>
                      </a:r>
                      <a:r>
                        <a:rPr lang="ru-RU" sz="14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жел</a:t>
                      </a:r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рез.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756188"/>
                  </a:ext>
                </a:extLst>
              </a:tr>
              <a:tr h="285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28784853"/>
                  </a:ext>
                </a:extLst>
              </a:tr>
              <a:tr h="34680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4.</a:t>
                      </a:r>
                      <a:r>
                        <a:rPr lang="ru-RU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Анализ 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Общая встреча. Анализируем, что увидели.  Делаем выводы «+» (опыт), «-» (дефициты). Ставим проблему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898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06071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</TotalTime>
  <Words>249</Words>
  <Application>Microsoft Office PowerPoint</Application>
  <PresentationFormat>Широкоэкранный</PresentationFormat>
  <Paragraphs>30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Wingdings</vt:lpstr>
      <vt:lpstr>Ретро</vt:lpstr>
      <vt:lpstr>РОЛЬ ПОС при проектировании образовательных занятий</vt:lpstr>
      <vt:lpstr>ПОС – профессиональное образовательное сообщество</vt:lpstr>
      <vt:lpstr>ПОС могут быть</vt:lpstr>
      <vt:lpstr>РОЛЬ и действия ПОС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 – профессиональное образовательное сообщество</dc:title>
  <dc:creator>Психолог</dc:creator>
  <cp:lastModifiedBy>Психолог</cp:lastModifiedBy>
  <cp:revision>6</cp:revision>
  <dcterms:created xsi:type="dcterms:W3CDTF">2021-01-21T05:29:38Z</dcterms:created>
  <dcterms:modified xsi:type="dcterms:W3CDTF">2021-01-21T10:14:17Z</dcterms:modified>
</cp:coreProperties>
</file>