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0" r:id="rId2"/>
    <p:sldId id="281" r:id="rId3"/>
    <p:sldId id="278" r:id="rId4"/>
    <p:sldId id="282" r:id="rId5"/>
    <p:sldId id="270" r:id="rId6"/>
    <p:sldId id="279" r:id="rId7"/>
    <p:sldId id="265" r:id="rId8"/>
    <p:sldId id="274" r:id="rId9"/>
    <p:sldId id="258" r:id="rId10"/>
    <p:sldId id="276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7" autoAdjust="0"/>
    <p:restoredTop sz="86439" autoAdjust="0"/>
  </p:normalViewPr>
  <p:slideViewPr>
    <p:cSldViewPr>
      <p:cViewPr>
        <p:scale>
          <a:sx n="100" d="100"/>
          <a:sy n="100" d="100"/>
        </p:scale>
        <p:origin x="-9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1E0E6F6-E27B-4A84-894E-51CD7450186A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28AFBEF-D547-44BF-B583-1729EF655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082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2AB0FAF-63FC-4B6F-BB5F-F226A9E85972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684872-F0C3-4FD4-9623-275296EE8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846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Команда проекта: указывается организация – заявитель проекта, соисполнители проекта, научный руководитель проекта</a:t>
            </a:r>
          </a:p>
        </p:txBody>
      </p:sp>
      <p:sp>
        <p:nvSpPr>
          <p:cNvPr id="378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13" tIns="46557" rIns="93113" bIns="46557" anchor="b"/>
          <a:lstStyle/>
          <a:p>
            <a:pPr algn="r"/>
            <a:fld id="{614801D9-003F-4EDA-9C99-710615CEA361}" type="slidenum">
              <a:rPr lang="ru-RU" sz="1200">
                <a:latin typeface="Calibri" pitchFamily="34" charset="0"/>
              </a:rPr>
              <a:pPr algn="r"/>
              <a:t>2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Связан с качеством произведенного продукта (результата решения педагогической проблемы). Это могут быть программы, методические рекомендации, учебно-методические комплексы, модели и т.п.</a:t>
            </a:r>
          </a:p>
          <a:p>
            <a:pPr>
              <a:spcBef>
                <a:spcPct val="0"/>
              </a:spcBef>
            </a:pPr>
            <a:r>
              <a:rPr lang="ru-RU" smtClean="0"/>
              <a:t>Назвать продукт(ы) , наработанный в ходе реализации проекта с указанием жанра ( например: Методические рекомендации, методическое пособие и т.д.)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41F4D4-47CB-43CB-8C7C-63013F318E2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marL="174588" indent="-174588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/>
          </a:p>
        </p:txBody>
      </p:sp>
      <p:sp>
        <p:nvSpPr>
          <p:cNvPr id="39940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13" tIns="46557" rIns="93113" bIns="46557" anchor="b"/>
          <a:lstStyle/>
          <a:p>
            <a:pPr algn="r"/>
            <a:fld id="{58949B30-2EAB-4767-881C-F72FB64B276A}" type="slidenum">
              <a:rPr lang="ru-RU" sz="1200">
                <a:latin typeface="Calibri" pitchFamily="34" charset="0"/>
              </a:rPr>
              <a:pPr algn="r"/>
              <a:t>4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Выберите вариант и обоснуйте свой выбор</a:t>
            </a: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35ACE9-0822-4A59-B04E-82EA4C52F8F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0275">
              <a:spcBef>
                <a:spcPct val="0"/>
              </a:spcBef>
            </a:pPr>
            <a:r>
              <a:rPr lang="ru-RU" smtClean="0"/>
              <a:t>Выберите вариант и обоснуйте свой выбор</a:t>
            </a: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6B54A8-11D0-43B7-B4A6-D2F1B0F1FE7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0275">
              <a:spcBef>
                <a:spcPct val="0"/>
              </a:spcBef>
            </a:pPr>
            <a:r>
              <a:rPr lang="ru-RU" smtClean="0"/>
              <a:t>Выберите вариант и обоснуйте свой выбор</a:t>
            </a:r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56AAFA-3998-4FD3-B1BE-9B62EA81302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FE13F5-40B9-48EE-975F-BE7805A5053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DA3295-6043-4323-89C8-109C16A282C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21E01-1DBF-4A76-AF62-972C1ABE684E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17D51D5-355E-4C2E-BB5A-B6EBB9495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B9823-5972-418A-B191-F686D81ACB80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68E2-3C08-4A61-92EE-141373A16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8660F-91B8-47F7-912F-A00DA24BAD99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82A9A-5A84-4CA1-9B4D-B684B8952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46355-CB50-4B0B-81CA-3372145C5F73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E10E6-207B-4CD7-A7B2-F1E37358B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6F4D5-CCA7-45FE-B15C-7DE26FBE5F5C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CB52C-970A-4823-AE6B-CB98DD087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3B050-D9EA-4C93-9460-316E3897BDD6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0B39A-4871-4A88-B0F5-70EF9941D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6AAA5-FADE-40D0-BC82-0194822E1A33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D16F6-54B4-4FCC-B65A-506F75FBA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1D005-AD77-4B06-9566-55E9FE86FD25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6FA4B-6516-4DEF-8920-0CB2C9B98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C8407-0464-4252-AF9F-6B48888C580D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6BB9-519D-466C-8B35-3B7BE3023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7E7E5-69DB-4C0D-BC7E-205E20DC0372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4CE7A-2BE5-4562-A285-9689724A3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711A9-BF00-4183-812A-717DB133E750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4AC66EA-E1F8-4D41-8C50-C4ED3E107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706227-9AF2-4D83-A9A0-E2B73DECF73A}" type="datetimeFigureOut">
              <a:rPr lang="ru-RU"/>
              <a:pPr>
                <a:defRPr/>
              </a:pPr>
              <a:t>22.11.2019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CB4CEE-7D4E-4D8C-8AB6-4E519B0F4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73" r:id="rId9"/>
    <p:sldLayoutId id="2147483664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1613" y="2133600"/>
            <a:ext cx="8656637" cy="28082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Социально-эмоциональное и когнитивное развитие ребенка в условиях ФГОС</a:t>
            </a:r>
            <a:r>
              <a:rPr lang="ru-RU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4213" y="4868863"/>
            <a:ext cx="7620000" cy="1112837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проект «Реализация комплексной программы по развитию личностного потенциала» </a:t>
            </a: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613" y="115888"/>
            <a:ext cx="2163762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115888"/>
            <a:ext cx="2341562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Рисунок 7"/>
          <p:cNvPicPr>
            <a:picLocks noChangeAspect="1"/>
          </p:cNvPicPr>
          <p:nvPr/>
        </p:nvPicPr>
        <p:blipFill>
          <a:blip r:embed="rId4"/>
          <a:srcRect l="8888" t="23145" r="6239" b="24228"/>
          <a:stretch>
            <a:fillRect/>
          </a:stretch>
        </p:blipFill>
        <p:spPr bwMode="auto">
          <a:xfrm>
            <a:off x="3144838" y="276225"/>
            <a:ext cx="25923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TextBox 8"/>
          <p:cNvSpPr txBox="1">
            <a:spLocks noChangeArrowheads="1"/>
          </p:cNvSpPr>
          <p:nvPr/>
        </p:nvSpPr>
        <p:spPr bwMode="auto">
          <a:xfrm>
            <a:off x="3635375" y="1490663"/>
            <a:ext cx="1982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Средняя школа №1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2988" y="6092825"/>
            <a:ext cx="756126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Методический продукт подготовил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Ваганов Валентин Юрьевич, учитель истории и обществознания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15250" cy="11414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1293813"/>
            <a:ext cx="7620000" cy="4373562"/>
          </a:xfrm>
        </p:spPr>
        <p:txBody>
          <a:bodyPr rtlCol="0">
            <a:normAutofit/>
          </a:bodyPr>
          <a:lstStyle/>
          <a:p>
            <a:pPr algn="ctr" fontAlgn="auto">
              <a:buFont typeface="Arial" pitchFamily="34" charset="0"/>
              <a:buNone/>
              <a:defRPr/>
            </a:pPr>
            <a:endParaRPr lang="en-US" sz="2400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Font typeface="Arial" pitchFamily="34" charset="0"/>
              <a:buNone/>
              <a:defRPr/>
            </a:pPr>
            <a:endParaRPr lang="en-US" sz="24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Font typeface="Arial" pitchFamily="34" charset="0"/>
              <a:buNone/>
              <a:defRPr/>
            </a:pPr>
            <a:endParaRPr lang="en-US" sz="2400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Font typeface="Arial" pitchFamily="34" charset="0"/>
              <a:buNone/>
              <a:defRPr/>
            </a:pPr>
            <a:endParaRPr lang="en-US" sz="24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Font typeface="Arial" pitchFamily="34" charset="0"/>
              <a:buNone/>
              <a:defRPr/>
            </a:pP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/>
          </p:cNvPr>
          <p:cNvSpPr txBox="1">
            <a:spLocks/>
          </p:cNvSpPr>
          <p:nvPr/>
        </p:nvSpPr>
        <p:spPr>
          <a:xfrm>
            <a:off x="539552" y="188640"/>
            <a:ext cx="8136904" cy="1101897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 cap="all">
                <a:solidFill>
                  <a:srgbClr val="F69200"/>
                </a:solidFill>
                <a:latin typeface="Fedra Sans Pro Light" charset="0"/>
                <a:ea typeface="Fedra Sans Pro Light" charset="0"/>
                <a:cs typeface="Fedra Sans Pro Light" charset="0"/>
                <a:sym typeface="Fedra Sans Pro"/>
              </a:defRPr>
            </a:lvl1pPr>
          </a:lstStyle>
          <a:p>
            <a:pPr algn="ctr" defTabSz="609585">
              <a:defRPr/>
            </a:pPr>
            <a:r>
              <a:rPr lang="ru-RU" sz="4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sz="28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создание </a:t>
            </a:r>
            <a:r>
              <a:rPr lang="ru-RU" sz="3600" b="1" cap="none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творческой</a:t>
            </a:r>
            <a:r>
              <a:rPr lang="ru-RU" sz="28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личностно-развивающей образовательной </a:t>
            </a:r>
            <a:r>
              <a:rPr lang="ru-RU" sz="3600" b="1" cap="none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среды</a:t>
            </a:r>
            <a:r>
              <a:rPr lang="ru-RU" sz="28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endParaRPr lang="ru-RU" sz="28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3817" y="1505229"/>
            <a:ext cx="3912347" cy="851877"/>
          </a:xfrm>
          <a:prstGeom prst="rect">
            <a:avLst/>
          </a:prstGeom>
          <a:solidFill>
            <a:srgbClr val="FFFFFF"/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kern="0" dirty="0">
                <a:ln w="12700" cmpd="sng">
                  <a:solidFill>
                    <a:srgbClr val="7E388A"/>
                  </a:solidFill>
                  <a:prstDash val="solid"/>
                </a:ln>
                <a:solidFill>
                  <a:srgbClr val="00642D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«Среда 4К»</a:t>
            </a:r>
          </a:p>
        </p:txBody>
      </p:sp>
      <p:pic>
        <p:nvPicPr>
          <p:cNvPr id="36868" name="Рисунок 4" descr="estestvenno_nauchnoe-1024x675"/>
          <p:cNvPicPr>
            <a:picLocks noChangeAspect="1" noChangeArrowheads="1"/>
          </p:cNvPicPr>
          <p:nvPr/>
        </p:nvPicPr>
        <p:blipFill>
          <a:blip r:embed="rId3"/>
          <a:srcRect l="4002" r="10007"/>
          <a:stretch>
            <a:fillRect/>
          </a:stretch>
        </p:blipFill>
        <p:spPr bwMode="auto">
          <a:xfrm>
            <a:off x="1835150" y="2357438"/>
            <a:ext cx="5329238" cy="364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47050" cy="128588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 истории России в 10 классе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: «</a:t>
            </a:r>
            <a:r>
              <a:rPr lang="ru-RU" sz="1800" b="1" dirty="0" smtClean="0"/>
              <a:t>Можно ли назвать «оттепелью» время Хрущева?»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2071678"/>
            <a:ext cx="7620000" cy="4281488"/>
          </a:xfrm>
        </p:spPr>
        <p:txBody>
          <a:bodyPr rtlCol="0"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ru-RU" sz="2400" dirty="0" smtClean="0"/>
              <a:t>Цель: обобщение  знаний учащихся по теме «Хрущевская оттепель 1953-1964гг» посредством работы в группах, заполняя таблицу или карту понятий</a:t>
            </a:r>
          </a:p>
          <a:p>
            <a:pPr marL="457200" indent="-457200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Задачи: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400" dirty="0" smtClean="0">
                <a:solidFill>
                  <a:srgbClr val="595959"/>
                </a:solidFill>
                <a:latin typeface="Arial Unicode MS" pitchFamily="34" charset="-128"/>
              </a:rPr>
              <a:t>Тренировать навык работы с различными источниками информации</a:t>
            </a:r>
          </a:p>
          <a:p>
            <a:pPr>
              <a:buFont typeface="Arial" charset="0"/>
              <a:buChar char="•"/>
            </a:pPr>
            <a:r>
              <a:rPr lang="ru-RU" sz="2400" dirty="0" smtClean="0">
                <a:solidFill>
                  <a:srgbClr val="595959"/>
                </a:solidFill>
                <a:latin typeface="Arial Unicode MS" pitchFamily="34" charset="-128"/>
              </a:rPr>
              <a:t> Развивать умения работы в группе</a:t>
            </a:r>
          </a:p>
          <a:p>
            <a:pPr>
              <a:buFont typeface="Arial" charset="0"/>
              <a:buChar char="•"/>
            </a:pPr>
            <a:r>
              <a:rPr lang="ru-RU" sz="2400" dirty="0" smtClean="0">
                <a:solidFill>
                  <a:srgbClr val="595959"/>
                </a:solidFill>
                <a:latin typeface="Arial Unicode MS" pitchFamily="34" charset="-128"/>
              </a:rPr>
              <a:t>Развивать мыслительные навыки, умение сравнивать, анализировать, делать выводы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методического продукта в реализации идей ЛРОС ОО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711200" y="706438"/>
            <a:ext cx="7993063" cy="503237"/>
          </a:xfrm>
        </p:spPr>
        <p:txBody>
          <a:bodyPr rtlCol="0">
            <a:normAutofit lnSpcReduction="10000"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ЛРОС                           </a:t>
            </a: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 МП</a:t>
            </a:r>
            <a:endParaRPr lang="ru-RU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buFont typeface="Arial" pitchFamily="34" charset="0"/>
              <a:buNone/>
              <a:defRPr/>
            </a:pPr>
            <a:endParaRPr lang="ru-RU" b="0" dirty="0"/>
          </a:p>
          <a:p>
            <a:pPr fontAlgn="auto">
              <a:buFont typeface="Arial" pitchFamily="34" charset="0"/>
              <a:buNone/>
              <a:defRPr/>
            </a:pPr>
            <a:endParaRPr lang="ru-RU" b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40354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Symbol" pitchFamily="18" charset="2"/>
              <a:buChar char="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высокое качество образования, удовлетворяющее запрос учащихся и социума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Symbol" pitchFamily="18" charset="2"/>
              <a:buChar char=""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Symbol" pitchFamily="18" charset="2"/>
              <a:buChar char=""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Symbol" pitchFamily="18" charset="2"/>
              <a:buChar char=""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000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marL="342900" indent="-342900" algn="just">
              <a:buFont typeface="Symbol" pitchFamily="18" charset="2"/>
              <a:buChar char=""/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выпускников личностно значимых качеств, ключевых компетентностей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века;</a:t>
            </a:r>
          </a:p>
          <a:p>
            <a:pPr marL="342900" indent="-342900" algn="just"/>
            <a:endParaRPr lang="ru-RU" sz="1200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marL="342900" indent="-342900" algn="just"/>
            <a:endParaRPr lang="ru-RU" sz="1200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marL="342900" indent="-342900" algn="just"/>
            <a:endParaRPr lang="ru-RU" sz="1200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6825" y="1125538"/>
            <a:ext cx="3743325" cy="638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ru-RU" sz="9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just"/>
            <a:endParaRPr lang="ru-RU" sz="900">
              <a:solidFill>
                <a:srgbClr val="616042"/>
              </a:solidFill>
              <a:latin typeface="Calibri" pitchFamily="34" charset="0"/>
              <a:cs typeface="Times New Roman" pitchFamily="18" charset="0"/>
            </a:endParaRPr>
          </a:p>
          <a:p>
            <a:pPr algn="just"/>
            <a:endParaRPr lang="ru-RU" sz="900">
              <a:solidFill>
                <a:srgbClr val="616042"/>
              </a:solidFill>
              <a:latin typeface="Calibri" pitchFamily="34" charset="0"/>
              <a:cs typeface="Times New Roman" pitchFamily="18" charset="0"/>
            </a:endParaRPr>
          </a:p>
          <a:p>
            <a:pPr algn="just"/>
            <a:endParaRPr lang="ru-RU" sz="900">
              <a:solidFill>
                <a:srgbClr val="616042"/>
              </a:solidFill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4071934" y="4500570"/>
            <a:ext cx="714380" cy="2190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429124" y="2000240"/>
            <a:ext cx="571504" cy="1778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929190" y="2857496"/>
            <a:ext cx="37147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-демонстрируют уважение и доброжелательность по отношению друг к другу;</a:t>
            </a:r>
          </a:p>
          <a:p>
            <a:pPr lvl="0"/>
            <a:r>
              <a:rPr lang="ru-RU" dirty="0" smtClean="0"/>
              <a:t>-аргументируют лично-значимый смысл изучения данной темы</a:t>
            </a:r>
          </a:p>
          <a:p>
            <a:pPr lvl="0"/>
            <a:r>
              <a:rPr lang="ru-RU" dirty="0" smtClean="0"/>
              <a:t>-Дают объективную оценку историческим (общественным) событиям</a:t>
            </a:r>
          </a:p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072066" y="1142984"/>
            <a:ext cx="3571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называют положительные и отрицательные факты истории страны в период 1953-1964 гг., </a:t>
            </a:r>
          </a:p>
          <a:p>
            <a:r>
              <a:rPr lang="ru-RU" dirty="0" smtClean="0"/>
              <a:t>- систематизирует знания по теме с помощью карты понятий.</a:t>
            </a:r>
            <a:r>
              <a:rPr lang="ru-RU" i="1" dirty="0" smtClean="0"/>
              <a:t>	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5072074"/>
            <a:ext cx="41433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Symbol" pitchFamily="18" charset="2"/>
              <a:buChar char=""/>
            </a:pPr>
            <a:r>
              <a:rPr lang="ru-RU" dirty="0" smtClean="0">
                <a:cs typeface="Times New Roman" pitchFamily="18" charset="0"/>
              </a:rPr>
              <a:t>выражают личное мнение, принимают мнения одноклассников;</a:t>
            </a:r>
          </a:p>
          <a:p>
            <a:pPr marL="342900" indent="-342900" algn="just">
              <a:buFont typeface="Symbol" pitchFamily="18" charset="2"/>
              <a:buChar char=""/>
            </a:pPr>
            <a:r>
              <a:rPr lang="ru-RU" dirty="0" smtClean="0">
                <a:cs typeface="Times New Roman" pitchFamily="18" charset="0"/>
              </a:rPr>
              <a:t>находят информацию различными способами;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08962" cy="7921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методического продукта «Урок истории»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341438"/>
            <a:ext cx="7608888" cy="46196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ru-RU" sz="2400" b="0" dirty="0" smtClean="0"/>
              <a:t>Для обучающихся :используются новые формы		работы на уроке с целью повышения 	качества знаний, способствует самовыражению, 	дает возможность проявить свои способности</a:t>
            </a:r>
          </a:p>
          <a:p>
            <a:pPr fontAlgn="auto">
              <a:buFont typeface="Arial" pitchFamily="34" charset="0"/>
              <a:buNone/>
              <a:defRPr/>
            </a:pPr>
            <a:endParaRPr lang="ru-RU" sz="2400" b="0" dirty="0" smtClean="0"/>
          </a:p>
          <a:p>
            <a:pPr fontAlgn="auto">
              <a:buFont typeface="Arial" pitchFamily="34" charset="0"/>
              <a:buNone/>
              <a:defRPr/>
            </a:pPr>
            <a:r>
              <a:rPr lang="ru-RU" sz="2400" b="0" dirty="0" smtClean="0"/>
              <a:t>Для родителей: развивает коммуникативные качества 	детей, повышает уровень их знаний, 	обеспечивает	успешную подготовку к ВПР и ЕГЭ</a:t>
            </a:r>
          </a:p>
          <a:p>
            <a:pPr fontAlgn="auto">
              <a:buFont typeface="Arial" pitchFamily="34" charset="0"/>
              <a:buNone/>
              <a:defRPr/>
            </a:pPr>
            <a:endParaRPr lang="ru-RU" sz="2400" b="0" dirty="0" smtClean="0"/>
          </a:p>
          <a:p>
            <a:pPr fontAlgn="auto">
              <a:buFont typeface="Arial" pitchFamily="34" charset="0"/>
              <a:buNone/>
              <a:defRPr/>
            </a:pPr>
            <a:r>
              <a:rPr lang="ru-RU" sz="2400" b="0" dirty="0" smtClean="0"/>
              <a:t>Для педагогов: применяются новые формы работы для 	более успешного достижения результатов 	обучения учащихся</a:t>
            </a:r>
            <a:endParaRPr lang="ru-RU" sz="2400" b="0" dirty="0"/>
          </a:p>
          <a:p>
            <a:pPr fontAlgn="auto">
              <a:buFont typeface="Arial" pitchFamily="34" charset="0"/>
              <a:buNone/>
              <a:defRPr/>
            </a:pPr>
            <a:r>
              <a:rPr lang="ru-RU" sz="2400" dirty="0" smtClean="0"/>
              <a:t>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Методический продукт «Урок истории. 10 класс, «Можно ли назвать оттепелью время Хрущева 1953-1964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гг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?» включен в рабочую программу курса истории в 10 классе. 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Его можно использовать при проведении повторительно-обобщающего урока по теме.  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Продукт можно также использовать как шаблон при изучении многих подобных тем, таких как «Застой», «Перестройка», Октябрьская социалистическая революция, Гражданская война.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7772400" cy="1066800"/>
          </a:xfrm>
        </p:spPr>
        <p:txBody>
          <a:bodyPr rtlCol="0">
            <a:normAutofit/>
          </a:bodyPr>
          <a:lstStyle/>
          <a:p>
            <a:pPr algn="ctr" fontAlgn="auto">
              <a:buFont typeface="Arial" pitchFamily="34" charset="0"/>
              <a:buNone/>
              <a:defRPr/>
            </a:pPr>
            <a:r>
              <a:rPr lang="ru-RU" dirty="0" smtClean="0"/>
              <a:t> практическая применимость     методического продукта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7931150" cy="9032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необходимые условия для реализации методического продукта «Урок истории»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288" y="2133600"/>
            <a:ext cx="8208962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b="1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b="1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b="1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b="1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b="1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b="1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b="1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714488"/>
            <a:ext cx="76438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Специальных условий для реализации продукта не требуется. </a:t>
            </a:r>
          </a:p>
          <a:p>
            <a:endParaRPr lang="ru-RU" dirty="0" smtClean="0"/>
          </a:p>
          <a:p>
            <a:r>
              <a:rPr lang="ru-RU" dirty="0" smtClean="0"/>
              <a:t>Можно использовать учебник истории и минимум раздаточного материала. </a:t>
            </a:r>
          </a:p>
          <a:p>
            <a:r>
              <a:rPr lang="ru-RU" dirty="0" smtClean="0"/>
              <a:t>Дополнительно можно использовать ресурсы сети Интернет.</a:t>
            </a:r>
          </a:p>
          <a:p>
            <a:endParaRPr lang="ru-RU" dirty="0" smtClean="0"/>
          </a:p>
          <a:p>
            <a:r>
              <a:rPr lang="ru-RU" dirty="0" smtClean="0"/>
              <a:t>Но если учащиеся будут чаще встречаться с такими формами работы на уроке, урок пройдет плодотворнее, за время урока будут достигнуты все поставленные цели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08962" cy="7921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риски реализации идей методического продукта «Урок истории» и пути их преодоления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341438"/>
            <a:ext cx="8175653" cy="4730768"/>
          </a:xfrm>
        </p:spPr>
        <p:txBody>
          <a:bodyPr rtlCol="0">
            <a:normAutofit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ru-RU" sz="2400" spc="-6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Риски                                          Пути преодоления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3500438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Может не хватить времени             Чаще применять подобные формы 				работы	</a:t>
            </a:r>
          </a:p>
          <a:p>
            <a:r>
              <a:rPr lang="ru-RU" dirty="0" smtClean="0"/>
              <a:t>				Не использовать избыточно большое 				количество раздаточного материала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357430"/>
            <a:ext cx="371477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ru-RU" dirty="0" smtClean="0">
                <a:solidFill>
                  <a:srgbClr val="595959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595959"/>
                </a:solidFill>
                <a:latin typeface="Arial Unicode MS" pitchFamily="34" charset="-128"/>
                <a:cs typeface="Times New Roman" pitchFamily="18" charset="0"/>
              </a:rPr>
              <a:t>Отсутствие навыка публичных выступлений у обучающихся</a:t>
            </a:r>
            <a:r>
              <a:rPr lang="ru-RU" sz="2000" b="1" dirty="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4288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dirty="0" smtClean="0">
                <a:solidFill>
                  <a:srgbClr val="595959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595959"/>
                </a:solidFill>
                <a:latin typeface="Arial Unicode MS" pitchFamily="34" charset="-128"/>
                <a:cs typeface="Times New Roman" pitchFamily="18" charset="0"/>
              </a:rPr>
              <a:t>Репетиции, включение подобных занятий при изучении других тем</a:t>
            </a:r>
            <a:endParaRPr lang="ru-RU" dirty="0">
              <a:solidFill>
                <a:srgbClr val="595959"/>
              </a:solidFill>
              <a:latin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15250" cy="8286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самые оригинальные идеи методического проекта «Урок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1293813"/>
            <a:ext cx="7620000" cy="4373562"/>
          </a:xfrm>
        </p:spPr>
        <p:txBody>
          <a:bodyPr rtlCol="0">
            <a:normAutofit fontScale="92500" lnSpcReduction="10000"/>
          </a:bodyPr>
          <a:lstStyle/>
          <a:p>
            <a:pPr marL="685800" indent="-685800">
              <a:buFontTx/>
              <a:buAutoNum type="arabicPeriod"/>
            </a:pPr>
            <a:r>
              <a:rPr lang="ru-RU" sz="2400" dirty="0" smtClean="0">
                <a:solidFill>
                  <a:srgbClr val="595959"/>
                </a:solidFill>
                <a:latin typeface="Arial Unicode MS" pitchFamily="34" charset="-128"/>
              </a:rPr>
              <a:t>Учащиеся самостоятельно выбирают информацию из источников, доказывают свой выбор </a:t>
            </a:r>
          </a:p>
          <a:p>
            <a:pPr marL="685800" indent="-685800">
              <a:buFontTx/>
              <a:buAutoNum type="arabicPeriod"/>
            </a:pPr>
            <a:r>
              <a:rPr lang="ru-RU" sz="2400" dirty="0" smtClean="0">
                <a:solidFill>
                  <a:srgbClr val="595959"/>
                </a:solidFill>
                <a:latin typeface="Arial Unicode MS" pitchFamily="34" charset="-128"/>
              </a:rPr>
              <a:t>Результаты работы представляются в разных продуктах : карта понятий, сравнительная таблица и др.</a:t>
            </a:r>
          </a:p>
          <a:p>
            <a:pPr marL="685800" indent="-685800">
              <a:buFontTx/>
              <a:buAutoNum type="arabicPeriod"/>
            </a:pPr>
            <a:r>
              <a:rPr lang="ru-RU" sz="2400" dirty="0" smtClean="0">
                <a:solidFill>
                  <a:srgbClr val="595959"/>
                </a:solidFill>
                <a:latin typeface="Arial Unicode MS" pitchFamily="34" charset="-128"/>
              </a:rPr>
              <a:t>Учащиеся самостоятельно делают собственные выводы, которые могут не совпадать с традиционными оценками</a:t>
            </a:r>
          </a:p>
          <a:p>
            <a:pPr marL="685800" indent="-685800">
              <a:buFontTx/>
              <a:buAutoNum type="arabicPeriod"/>
            </a:pPr>
            <a:r>
              <a:rPr lang="ru-RU" sz="2400" dirty="0" smtClean="0">
                <a:solidFill>
                  <a:srgbClr val="595959"/>
                </a:solidFill>
                <a:latin typeface="Arial Unicode MS" pitchFamily="34" charset="-128"/>
              </a:rPr>
              <a:t>Конспект урока может быть использован при проектировании уроков истории на другие темы, а при необходимости и уроков других </a:t>
            </a:r>
            <a:r>
              <a:rPr lang="ru-RU" sz="2400" dirty="0" err="1" smtClean="0">
                <a:solidFill>
                  <a:srgbClr val="595959"/>
                </a:solidFill>
                <a:latin typeface="Arial Unicode MS" pitchFamily="34" charset="-128"/>
              </a:rPr>
              <a:t>предлметных</a:t>
            </a:r>
            <a:r>
              <a:rPr lang="ru-RU" sz="2400" dirty="0" smtClean="0">
                <a:solidFill>
                  <a:srgbClr val="595959"/>
                </a:solidFill>
                <a:latin typeface="Arial Unicode MS" pitchFamily="34" charset="-128"/>
              </a:rPr>
              <a:t> областей</a:t>
            </a:r>
          </a:p>
          <a:p>
            <a:pPr fontAlgn="auto">
              <a:buFont typeface="Arial" pitchFamily="34" charset="0"/>
              <a:buNone/>
              <a:defRPr/>
            </a:pPr>
            <a:endParaRPr lang="ru-RU" sz="2400" b="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2032</TotalTime>
  <Words>504</Words>
  <Application>Microsoft Office PowerPoint</Application>
  <PresentationFormat>Экран (4:3)</PresentationFormat>
  <Paragraphs>85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Главная</vt:lpstr>
      <vt:lpstr>Социально-эмоциональное и когнитивное развитие ребенка в условиях ФГОС </vt:lpstr>
      <vt:lpstr>Презентация PowerPoint</vt:lpstr>
      <vt:lpstr>Уроки истории России в 10 классе  Тема : «Можно ли назвать «оттепелью» время Хрущева?» </vt:lpstr>
      <vt:lpstr>роль методического продукта в реализации идей ЛРОС ОО</vt:lpstr>
      <vt:lpstr>Значимость методического продукта «Урок истории» </vt:lpstr>
      <vt:lpstr>- Методический продукт «Урок истории. 10 класс, «Можно ли назвать оттепелью время Хрущева 1953-1964 гг?» включен в рабочую программу курса истории в 10 классе.   - Его можно использовать при проведении повторительно-обобщающего урока по теме.    - Продукт можно также использовать как шаблон при изучении многих подобных тем, таких как «Застой», «Перестройка», Октябрьская социалистическая революция, Гражданская война.</vt:lpstr>
      <vt:lpstr>  необходимые условия для реализации методического продукта «Урок истории»</vt:lpstr>
      <vt:lpstr>Возможные риски реализации идей методического продукта «Урок истории» и пути их преодоления</vt:lpstr>
      <vt:lpstr>                  самые оригинальные идеи методического проекта «Урок истори» </vt:lpstr>
      <vt:lpstr>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региональной  инновационной  площадки</dc:title>
  <dc:creator>Ольга Николаевна Наумова</dc:creator>
  <cp:lastModifiedBy>ПК</cp:lastModifiedBy>
  <cp:revision>149</cp:revision>
  <cp:lastPrinted>2019-09-03T12:55:22Z</cp:lastPrinted>
  <dcterms:created xsi:type="dcterms:W3CDTF">2014-05-05T05:11:34Z</dcterms:created>
  <dcterms:modified xsi:type="dcterms:W3CDTF">2019-11-22T09:52:56Z</dcterms:modified>
</cp:coreProperties>
</file>