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sldIdLst>
    <p:sldId id="256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81" r:id="rId17"/>
    <p:sldId id="268" r:id="rId18"/>
    <p:sldId id="269" r:id="rId19"/>
    <p:sldId id="270" r:id="rId20"/>
    <p:sldId id="271" r:id="rId21"/>
    <p:sldId id="272" r:id="rId22"/>
    <p:sldId id="274" r:id="rId23"/>
    <p:sldId id="277" r:id="rId24"/>
    <p:sldId id="279" r:id="rId25"/>
    <p:sldId id="282" r:id="rId26"/>
    <p:sldId id="284" r:id="rId27"/>
    <p:sldId id="273" r:id="rId28"/>
    <p:sldId id="275" r:id="rId29"/>
    <p:sldId id="276" r:id="rId30"/>
    <p:sldId id="278" r:id="rId3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8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0331-4EBD-479D-975A-8EF0B48C5B64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8463-2DD4-417D-9074-4D891B3F0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B084-197D-4063-910C-83FEC8923E76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84C5-FA16-49D6-9CF8-5E2B657FB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E845-A387-4E7C-9E15-A1CB559795C1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7E2EA-3BB7-49BA-B8F9-B08CFC1F5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D7C1-6C25-438E-880F-039D4944DE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CE134-ABDF-4B29-B18D-ED0023736A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CB2E-1DB6-421E-99BC-52C3396BE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9DCB-8D7C-4842-A4F7-C5C5C28804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64F2C-B770-4AC8-ABA5-BBAAFCC2E6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C1259-E71C-4599-AF28-649A0BE066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9C423-A01B-4043-8918-CB9EACB874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9E3E-6D87-4213-BFE0-8A08545CF8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F6D2-29B7-4BB9-A7EA-22FA946363BD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19D93-6B24-436D-AD3D-E0A29EEFC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AAC90-59F8-4DD8-BA94-94BD114D6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8892F-4FB5-437F-9F84-D1F5CCF0E8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2275-6356-49CC-A1B9-F6A71BBC55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F73B2-147F-4058-B3B7-A25F3DC354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41" y="492532"/>
            <a:ext cx="10408320" cy="11665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96641" y="1906761"/>
            <a:ext cx="5111040" cy="45235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6192000" y="1906761"/>
            <a:ext cx="5112960" cy="452351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A986E-B0F5-4079-87FC-240A627EC7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53B7A-E3F8-45DA-ACBF-19E5C7D2C1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67D7E-82F8-478A-9DAC-C03576F066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81C2-343F-41D3-94DD-6DBFE109B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E0F59-4185-482D-ADEE-896014B78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4B00-29EF-4DE0-9CF7-3EB886F4FE43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6B3A-49E7-41E4-A984-C09B03FBA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42F10-02A5-4ACC-9500-0E59691844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F81A-4C88-43B3-A720-0DC6063B71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1FCC5-73AB-4D12-A097-4BD8E07F2B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4174-BC92-4547-B1B7-397C643C7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4539-C328-4BF8-A0EE-0E7AECC0B4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89A0-61F3-45AD-912C-4A94012A8D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F92E-7004-464F-9111-2DDF10DE9F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41" y="492532"/>
            <a:ext cx="10408320" cy="11665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96641" y="1906761"/>
            <a:ext cx="5111040" cy="45235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6192000" y="1906761"/>
            <a:ext cx="5112960" cy="452351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748F-41BE-452E-9E37-2216C78A65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3861-B866-4881-ADEA-F7EB187B22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AFEF-0B14-46B5-B023-4172DCBC1017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09A3-D8E8-49C1-87AB-BD26B9A93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81ADB-30D9-423E-BE63-7FC86E6DA3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C13F3-95CE-4704-9C7A-E65B7EBF8D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B92D-129F-491F-B29E-5313AE53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BC774-09C7-4FCE-B4DA-D61ED7F5F0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E7B9-C9C9-4B43-962B-3441375F1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2EB4E-BE1B-4589-95CC-0B7AE527AF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F83F-03AB-4E8D-B7E1-40665CBD4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4D44-F514-40E4-B13E-CD50ABE657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5041B-CF2A-4DF9-818C-0A7BA3DAB9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2E92-77A4-40EC-9508-5C697F0D42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FB7C-DCC9-41AB-B69D-0660287984A6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CFD7-2A5D-45F9-95A1-E7E350989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41" y="492532"/>
            <a:ext cx="10408320" cy="11665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96641" y="1906761"/>
            <a:ext cx="5111040" cy="45235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6192000" y="1906761"/>
            <a:ext cx="5112960" cy="452351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9859E-64D2-4112-A5BC-0F2AFB9E01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A08C2-D873-4DC7-9DC6-671A161775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B2303-6B11-454D-BB5C-23D12EA32A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FA6C-E735-4609-9F59-BD3C031B14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5B8B-BA22-48F1-94F6-5695F017F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BCF2-8930-43C8-9B52-65396D1B4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ECAA-B5B8-4E5D-94F8-C2E9BA1E0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0C10C-C635-4DB2-AAE9-501BF00DAA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FF14B-8451-419C-9E00-E33512D060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DDD0-B75D-4C0E-8862-94F9F6B42C00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A904-07F8-4300-9F62-D40AD79CE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5EAA-D348-4568-A166-FE30D8A8EB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FB15-1A98-4EC1-BFD4-1A1686DB9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FC1C-8A66-4F7A-BD51-E435FA30F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41" y="492532"/>
            <a:ext cx="10408320" cy="11665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96641" y="1906761"/>
            <a:ext cx="5111040" cy="45235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6192000" y="1906761"/>
            <a:ext cx="5112960" cy="452351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EFAA-60BC-4AEA-A3A9-4EF2EBEF265C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0FD0-5932-414E-BE64-4E03CF1F4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5483-A660-4A64-9CD8-64F8F34DD1B2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8911-9DF3-462B-99EE-18C962A3F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2A11-B1E2-4142-988F-732CA0CDDBED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2301-FB9E-4E61-B30E-B7D557A8B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4B5BD5-3BCA-45CA-85B3-E22550243427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52E91-A2E4-4643-8C31-000C9E3C6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FF628F-0861-45AB-8137-082C8AEA80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  <p:sldLayoutId id="2147483718" r:id="rId12"/>
    <p:sldLayoutId id="214748376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14D238-BA8D-4290-867B-F892D86FB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063F7D-A070-44EB-9A60-81C1F68541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  <p:sldLayoutId id="2147483742" r:id="rId12"/>
    <p:sldLayoutId id="214748376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766F5D-F23E-41EE-9E95-695237255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  <p:sldLayoutId id="2147483754" r:id="rId12"/>
    <p:sldLayoutId id="214748376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-in-travels.ru/facts-about-singapore/" TargetMode="External"/><Relationship Id="rId2" Type="http://schemas.openxmlformats.org/officeDocument/2006/relationships/hyperlink" Target="https://newtonew.com/discussions/singapore-education-experience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kaganonline.com/" TargetMode="External"/><Relationship Id="rId4" Type="http://schemas.openxmlformats.org/officeDocument/2006/relationships/hyperlink" Target="http://magarif-uku.ru/cooperative-learning-to-chto-doktor-propisal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075" y="765175"/>
            <a:ext cx="6292850" cy="755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IХ Ярмарка педагогических идей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навыков и компетенций XXI века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46088"/>
            <a:ext cx="7273925" cy="381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«Средняя школа №1»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372" y="2088450"/>
            <a:ext cx="1058447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«Техники организации коммуникации и кооперации среди участников образовательных отношений»  </a:t>
            </a:r>
            <a:endParaRPr lang="ru-RU" sz="320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83188" y="4106863"/>
            <a:ext cx="7008812" cy="7556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Воронина Ольга Георгиевна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педагог-психолог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489450" y="6189663"/>
            <a:ext cx="3986213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Гаврилов-Ям, март 2019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2" name="AutoShape 2" descr="ÐÐ°ÑÑÐ¸Ð½ÐºÐ¸ Ð¿Ð¾ Ð·Ð°Ð¿ÑÐ¾ÑÑ ÐºÐ°ÑÑÐ¸Ð½ÐºÐ° ÑÐ°Ð±Ð¾ÑÐ° Ð´ÐµÑÐµÐ¹ Ð² Ð³ÑÑÐ¿Ð¿Ð°Ñ Ð½Ð° ÑÑÐ¾Ðº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0663" name="Picture 4" descr="ÐÐ°ÑÑÐ¸Ð½ÐºÐ¸ Ð¿Ð¾ Ð·Ð°Ð¿ÑÐ¾ÑÑ ÐºÐ°ÑÑÐ¸Ð½ÐºÐ° ÑÐ°Ð±Ð¾ÑÐ° Ð´ÐµÑÐµÐ¹ Ð² Ð³ÑÑÐ¿Ð¿Ð°Ñ Ð½Ð° ÑÑÐ¾Ðº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727"/>
          <a:stretch>
            <a:fillRect/>
          </a:stretch>
        </p:blipFill>
        <p:spPr bwMode="auto">
          <a:xfrm>
            <a:off x="708025" y="3163888"/>
            <a:ext cx="50704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68415" y="285994"/>
            <a:ext cx="92084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«тик – тэк – </a:t>
            </a:r>
            <a:r>
              <a:rPr lang="ru-RU" sz="6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тоу</a:t>
            </a:r>
            <a:r>
              <a:rPr lang="ru-RU" sz="6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составить предложение с обязательными словами в схеме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6" name="Picture 2" descr="https://ds03.infourok.ru/uploads/ex/006a/00014c71-927f0636/img19.jpg"/>
          <p:cNvPicPr>
            <a:picLocks noChangeAspect="1" noChangeArrowheads="1"/>
          </p:cNvPicPr>
          <p:nvPr/>
        </p:nvPicPr>
        <p:blipFill>
          <a:blip r:embed="rId2"/>
          <a:srcRect t="13243" b="13168"/>
          <a:stretch>
            <a:fillRect/>
          </a:stretch>
        </p:blipFill>
        <p:spPr bwMode="auto">
          <a:xfrm>
            <a:off x="2333625" y="1389063"/>
            <a:ext cx="91440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68415" y="285994"/>
            <a:ext cx="92084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конэрс</a:t>
            </a:r>
            <a:r>
              <a:rPr lang="ru-RU" sz="6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распределение учеников по углам класса по выбранным ими вариантам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900" name="Picture 2" descr="https://ds03.infourok.ru/uploads/ex/006a/00014c71-927f0636/img13.jpg"/>
          <p:cNvPicPr>
            <a:picLocks noChangeAspect="1" noChangeArrowheads="1"/>
          </p:cNvPicPr>
          <p:nvPr/>
        </p:nvPicPr>
        <p:blipFill>
          <a:blip r:embed="rId2"/>
          <a:srcRect t="13626" b="8810"/>
          <a:stretch>
            <a:fillRect/>
          </a:stretch>
        </p:blipFill>
        <p:spPr bwMode="auto">
          <a:xfrm>
            <a:off x="2268538" y="1292225"/>
            <a:ext cx="91440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68415" y="285994"/>
            <a:ext cx="92084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</a:t>
            </a:r>
            <a:r>
              <a:rPr lang="ru-RU" sz="6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ru-RU" sz="6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класс» («перемешай класс»)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4" name="Picture 2" descr="https://cf2.ppt-online.org/files2/slide/o/OTN9LaIMlrnxKFYv0AJitVe2mZyjPsdz8UhHkq/slide-14.jpg"/>
          <p:cNvPicPr>
            <a:picLocks noChangeAspect="1" noChangeArrowheads="1"/>
          </p:cNvPicPr>
          <p:nvPr/>
        </p:nvPicPr>
        <p:blipFill>
          <a:blip r:embed="rId2"/>
          <a:srcRect t="23308" b="9778"/>
          <a:stretch>
            <a:fillRect/>
          </a:stretch>
        </p:blipFill>
        <p:spPr bwMode="auto">
          <a:xfrm>
            <a:off x="2119313" y="1204913"/>
            <a:ext cx="9753600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373923" y="145317"/>
            <a:ext cx="92084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сималтиниусс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раунд 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тейбл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48" name="Picture 2" descr="https://ds03.infourok.ru/uploads/ex/0dbb/0004a19a-5a975800/640/img20.jpg"/>
          <p:cNvPicPr>
            <a:picLocks noChangeAspect="1" noChangeArrowheads="1"/>
          </p:cNvPicPr>
          <p:nvPr/>
        </p:nvPicPr>
        <p:blipFill>
          <a:blip r:embed="rId2"/>
          <a:srcRect t="25101" r="4042" b="-2217"/>
          <a:stretch>
            <a:fillRect/>
          </a:stretch>
        </p:blipFill>
        <p:spPr bwMode="auto">
          <a:xfrm>
            <a:off x="2565400" y="1344613"/>
            <a:ext cx="86264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373923" y="145317"/>
            <a:ext cx="92084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куиз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куиз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трейд»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2" name="Picture 2" descr="https://ds03.infourok.ru/uploads/ex/006a/00014c71-927f0636/img16.jpg"/>
          <p:cNvPicPr>
            <a:picLocks noChangeAspect="1" noChangeArrowheads="1"/>
          </p:cNvPicPr>
          <p:nvPr/>
        </p:nvPicPr>
        <p:blipFill>
          <a:blip r:embed="rId2"/>
          <a:srcRect l="-96" t="14389" r="96" b="12277"/>
          <a:stretch>
            <a:fillRect/>
          </a:stretch>
        </p:blipFill>
        <p:spPr bwMode="auto">
          <a:xfrm>
            <a:off x="2373313" y="12573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24454" y="242032"/>
            <a:ext cx="92084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таймд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пэа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шэа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996" name="Picture 2" descr="https://ds03.infourok.ru/uploads/ex/0be1/0000e2b8-0caf4387/640/img14.jpg"/>
          <p:cNvPicPr>
            <a:picLocks noChangeAspect="1" noChangeArrowheads="1"/>
          </p:cNvPicPr>
          <p:nvPr/>
        </p:nvPicPr>
        <p:blipFill>
          <a:blip r:embed="rId2"/>
          <a:srcRect t="18416"/>
          <a:stretch>
            <a:fillRect/>
          </a:stretch>
        </p:blipFill>
        <p:spPr bwMode="auto">
          <a:xfrm>
            <a:off x="2836863" y="1362075"/>
            <a:ext cx="81534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45750" y="5784850"/>
            <a:ext cx="631825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52955" y="277201"/>
            <a:ext cx="10339754" cy="26858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микс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пэа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шэа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произвольное передвижение под музыку с образованием случайных пар и обсуждение темы в коротких (релли робин) или в полных </a:t>
            </a:r>
            <a:r>
              <a:rPr lang="ru-RU" sz="5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ответах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20" name="Picture 2" descr="https://ds03.infourok.ru/uploads/ex/0137/0003701e-3e3ad270/1/img9.jpg"/>
          <p:cNvPicPr>
            <a:picLocks noChangeAspect="1" noChangeArrowheads="1"/>
          </p:cNvPicPr>
          <p:nvPr/>
        </p:nvPicPr>
        <p:blipFill>
          <a:blip r:embed="rId2"/>
          <a:srcRect l="11760" t="3981" r="11414" b="20381"/>
          <a:stretch>
            <a:fillRect/>
          </a:stretch>
        </p:blipFill>
        <p:spPr bwMode="auto">
          <a:xfrm>
            <a:off x="4584700" y="3235325"/>
            <a:ext cx="4618038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022232" y="417878"/>
            <a:ext cx="9434145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sz="420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«микс фриз групп» — смешивание учащихся под музыку</a:t>
            </a:r>
            <a:endParaRPr lang="ru-RU" sz="3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4" name="Прямоугольник 1"/>
          <p:cNvSpPr>
            <a:spLocks noChangeArrowheads="1"/>
          </p:cNvSpPr>
          <p:nvPr/>
        </p:nvSpPr>
        <p:spPr bwMode="auto">
          <a:xfrm>
            <a:off x="2286000" y="3540125"/>
            <a:ext cx="950436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«тим чир» (время разминки) — веселое упражнение для поднятия настроения и духа, поощрения или выражения благодарности, кричалка</a:t>
            </a:r>
            <a:endParaRPr lang="ru-RU" sz="4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373923" y="145317"/>
            <a:ext cx="92084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5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рейра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068" name="Picture 2" descr="http://900igr.net/up/datas/256276/024.jpg"/>
          <p:cNvPicPr>
            <a:picLocks noChangeAspect="1" noChangeArrowheads="1"/>
          </p:cNvPicPr>
          <p:nvPr/>
        </p:nvPicPr>
        <p:blipFill>
          <a:blip r:embed="rId2"/>
          <a:srcRect l="10127" t="13461" r="8720" b="1793"/>
          <a:stretch>
            <a:fillRect/>
          </a:stretch>
        </p:blipFill>
        <p:spPr bwMode="auto">
          <a:xfrm>
            <a:off x="3298825" y="1028700"/>
            <a:ext cx="715645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урока</a:t>
            </a:r>
          </a:p>
        </p:txBody>
      </p:sp>
      <p:sp>
        <p:nvSpPr>
          <p:cNvPr id="89090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Необычное расположение парт. </a:t>
            </a:r>
          </a:p>
          <a:p>
            <a:pPr>
              <a:spcBef>
                <a:spcPct val="0"/>
              </a:spcBef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сосредотачивается не у доски, даже если она интерактивная. </a:t>
            </a:r>
          </a:p>
          <a:p>
            <a:pPr>
              <a:spcBef>
                <a:spcPct val="0"/>
              </a:spcBef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Ключевое понятие: «партнер»: партнер по лицу (тот, кто сидит напротив тебя) и партнер по плечу (тот, что сидит рядом).  </a:t>
            </a:r>
          </a:p>
          <a:p>
            <a:pPr>
              <a:spcBef>
                <a:spcPct val="0"/>
              </a:spcBef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ребенок имеет свой номер в команде, исходя из  карты-управления (Manage Mat).                                                                            </a:t>
            </a:r>
          </a:p>
          <a:p>
            <a:pPr>
              <a:spcBef>
                <a:spcPct val="0"/>
              </a:spcBef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Руководя процессом, педагог делает объявления.</a:t>
            </a:r>
          </a:p>
          <a:p>
            <a:pPr>
              <a:spcBef>
                <a:spcPct val="0"/>
              </a:spcBef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Предполагается очень четкая организация. </a:t>
            </a:r>
          </a:p>
          <a:p>
            <a:pPr>
              <a:spcBef>
                <a:spcPct val="0"/>
              </a:spcBef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уроке могут быть использованы 1 – 2 – 3 структуры и более, но в пределах разумного.</a:t>
            </a:r>
          </a:p>
          <a:p>
            <a:pPr>
              <a:spcBef>
                <a:spcPct val="0"/>
              </a:spcBef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CDB4B5-BBBA-4EAC-9655-EB7729F45593}" type="slidenum">
              <a:rPr lang="ru-RU" altLang="ru-RU">
                <a:cs typeface="Arial" charset="0"/>
              </a:rPr>
              <a:pPr/>
              <a:t>19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12984" y="171694"/>
            <a:ext cx="10515600" cy="1325563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 сингапурской методике обучения такой интерес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ÐÐ°ÑÑÐ¸Ð½ÐºÐ¸ Ð¿Ð¾ Ð·Ð°Ð¿ÑÐ¾ÑÑ ÐºÐ°ÑÑÐ° ÑÐ¸Ð½Ð³Ð°Ð¿Ñ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0422" y="1925514"/>
            <a:ext cx="6309888" cy="3903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1685" name="Picture 4" descr="ÐÐ°ÑÑÐ¸Ð½ÐºÐ¸ Ð¿Ð¾ Ð·Ð°Ð¿ÑÐ¾ÑÑ ÑÐ¾ÑÐ¾ ÑÐ¸Ð½Ð³Ð°Ð¿ÑÑÐ° Ð² Ð²ÑÑÐ¾ÐºÐ¾Ð¼ ÑÐ°Ð·ÑÐµÑÐµÐ½Ð¸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1995488"/>
            <a:ext cx="47942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1338" y="188913"/>
            <a:ext cx="66246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Прямоугольник 4"/>
          <p:cNvSpPr>
            <a:spLocks noChangeArrowheads="1"/>
          </p:cNvSpPr>
          <p:nvPr/>
        </p:nvSpPr>
        <p:spPr bwMode="auto">
          <a:xfrm>
            <a:off x="4511675" y="6334125"/>
            <a:ext cx="439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http://naukovedenie.ru/PDF/11PVN315.pdf </a:t>
            </a:r>
            <a:r>
              <a:rPr lang="en-US" altLang="ru-RU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9313" y="1835150"/>
            <a:ext cx="9809162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3C8C93"/>
                </a:solidFill>
                <a:latin typeface="Times New Roman" pitchFamily="18" charset="0"/>
                <a:cs typeface="Calibri" pitchFamily="34" charset="0"/>
              </a:rPr>
              <a:t>новый материал изучается детьми самостоятельно,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3C8C93"/>
                </a:solidFill>
                <a:latin typeface="Times New Roman" pitchFamily="18" charset="0"/>
                <a:cs typeface="Calibri" pitchFamily="34" charset="0"/>
              </a:rPr>
              <a:t>каждый обучающийся по очереди играет роль учителя и ученика,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3C8C93"/>
                </a:solidFill>
                <a:latin typeface="Times New Roman" pitchFamily="18" charset="0"/>
                <a:cs typeface="Calibri" pitchFamily="34" charset="0"/>
              </a:rPr>
              <a:t>педагог осуществляет так называемый «включенный контроль», слушая по очереди одного из представителей микрогруппы, оценивает их, корректирует, помогает и направляет.</a:t>
            </a:r>
            <a:r>
              <a:rPr lang="ru-RU" sz="320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/>
            </a:r>
            <a:br>
              <a:rPr lang="ru-RU" sz="320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</a:br>
            <a:endParaRPr lang="ru-RU" sz="3200">
              <a:solidFill>
                <a:srgbClr val="7030A0"/>
              </a:solidFill>
            </a:endParaRPr>
          </a:p>
        </p:txBody>
      </p:sp>
      <p:sp>
        <p:nvSpPr>
          <p:cNvPr id="91138" name="Прямоугольник 1"/>
          <p:cNvSpPr>
            <a:spLocks noChangeArrowheads="1"/>
          </p:cNvSpPr>
          <p:nvPr/>
        </p:nvSpPr>
        <p:spPr bwMode="auto">
          <a:xfrm>
            <a:off x="1849438" y="738188"/>
            <a:ext cx="10079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Применение обучающих структур позволяет </a:t>
            </a:r>
            <a:endParaRPr lang="ru-RU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4"/>
          <p:cNvSpPr>
            <a:spLocks noGrp="1"/>
          </p:cNvSpPr>
          <p:nvPr>
            <p:ph type="title"/>
          </p:nvPr>
        </p:nvSpPr>
        <p:spPr>
          <a:xfrm>
            <a:off x="2341563" y="274638"/>
            <a:ext cx="8229600" cy="777875"/>
          </a:xfrm>
        </p:spPr>
        <p:txBody>
          <a:bodyPr/>
          <a:lstStyle/>
          <a:p>
            <a:r>
              <a:rPr lang="ru-RU" altLang="ru-RU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Плюсы сингапурской методики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81200" y="1052513"/>
            <a:ext cx="8229600" cy="5073650"/>
          </a:xfrm>
          <a:solidFill>
            <a:schemeClr val="bg1"/>
          </a:solidFill>
        </p:spPr>
        <p:txBody>
          <a:bodyPr/>
          <a:lstStyle/>
          <a:p>
            <a:pPr algn="just"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учебная и познавательная мотивация.</a:t>
            </a:r>
          </a:p>
          <a:p>
            <a:pPr algn="just"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уровень тревожности учащихся, страха оказаться неуспешным, некомпетентным в решении каких-либо задач.</a:t>
            </a:r>
          </a:p>
          <a:p>
            <a:pPr algn="just"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выше уровень обучаемости, эффективности усвоения и актуализации знаний.</a:t>
            </a:r>
          </a:p>
          <a:p>
            <a:pPr algn="just"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психологический климат в классе.</a:t>
            </a:r>
          </a:p>
          <a:p>
            <a:pPr marL="0" indent="0" algn="just">
              <a:buFontTx/>
              <a:buNone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Сингапурская технология и обучающие структуры:</a:t>
            </a:r>
          </a:p>
          <a:p>
            <a:pPr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росту интереса к предмету.</a:t>
            </a:r>
          </a:p>
          <a:p>
            <a:pPr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Ускоряют процесс обучения.</a:t>
            </a:r>
          </a:p>
          <a:p>
            <a:pPr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качество усвоения материала.</a:t>
            </a:r>
          </a:p>
          <a:p>
            <a:pPr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индивидуализацию и дифференциацию.</a:t>
            </a:r>
          </a:p>
          <a:p>
            <a:pPr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сотрудничеству учителя и ученика.</a:t>
            </a:r>
          </a:p>
          <a:p>
            <a:pPr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коммуникативную компетенцию.</a:t>
            </a:r>
          </a:p>
          <a:p>
            <a:pPr algn="just"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Прямоугольник 1"/>
          <p:cNvSpPr>
            <a:spLocks noChangeArrowheads="1"/>
          </p:cNvSpPr>
          <p:nvPr/>
        </p:nvSpPr>
        <p:spPr bwMode="auto">
          <a:xfrm>
            <a:off x="2012950" y="1766888"/>
            <a:ext cx="90646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Сингапурская методика обучения — мощный инструмент в получении обучающимися знаний по предмету и многостороннему развитию их способностей</a:t>
            </a:r>
            <a:endParaRPr lang="ru-RU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33597" y="294786"/>
            <a:ext cx="92084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6388" y="1590675"/>
            <a:ext cx="7783512" cy="2493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  <a:defRPr/>
            </a:pPr>
            <a:r>
              <a:rPr lang="en-US" alt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https://newtonew.com/discussions/singapore-education-experience</a:t>
            </a:r>
            <a:endParaRPr lang="ru-RU" altLang="ru-RU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alt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http://www.life-in-travels.ru/facts-about-singapore/</a:t>
            </a:r>
            <a:endParaRPr lang="ru-RU" altLang="ru-RU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alt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http://magarif-uku.ru/cooperative-learning-to-chto-doktor-propisal/</a:t>
            </a:r>
            <a:endParaRPr lang="ru-RU" altLang="ru-RU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alt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http://www.kaganonline.com</a:t>
            </a:r>
            <a:r>
              <a:rPr lang="en-US" alt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altLang="ru-RU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nsportal.ru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  <a:endParaRPr lang="ru-RU" altLang="ru-RU" sz="2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54115" y="2457694"/>
            <a:ext cx="92084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4"/>
          <p:cNvSpPr>
            <a:spLocks noGrp="1"/>
          </p:cNvSpPr>
          <p:nvPr>
            <p:ph type="title"/>
          </p:nvPr>
        </p:nvSpPr>
        <p:spPr>
          <a:xfrm>
            <a:off x="2063750" y="260350"/>
            <a:ext cx="9356725" cy="6477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Сингапур: уникальная образовательная политика</a:t>
            </a:r>
          </a:p>
        </p:txBody>
      </p:sp>
      <p:sp>
        <p:nvSpPr>
          <p:cNvPr id="72706" name="Объект 5"/>
          <p:cNvSpPr>
            <a:spLocks noGrp="1"/>
          </p:cNvSpPr>
          <p:nvPr>
            <p:ph idx="1"/>
          </p:nvPr>
        </p:nvSpPr>
        <p:spPr>
          <a:xfrm>
            <a:off x="7296150" y="1109663"/>
            <a:ext cx="4398963" cy="5256212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всемирном рейтинге школ от Организации экономического сотрудничества и развития Сингапур занимает первое место. </a:t>
            </a:r>
          </a:p>
          <a:p>
            <a:pPr>
              <a:spcBef>
                <a:spcPct val="0"/>
              </a:spcBef>
            </a:pPr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тестировании PISA для 15-летних подростков (Международная программа по оценке образовательных достижений учащихся) сингапурские школьники уступают только китайским. </a:t>
            </a:r>
          </a:p>
          <a:p>
            <a:pPr>
              <a:spcBef>
                <a:spcPct val="0"/>
              </a:spcBef>
            </a:pPr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Сингапурские вузы входят в топы лучших международных рейтингов, а организация подготовки учительских кадров считается передовой даже в западных странах. </a:t>
            </a:r>
          </a:p>
        </p:txBody>
      </p:sp>
      <p:pic>
        <p:nvPicPr>
          <p:cNvPr id="72707" name="Picture 2" descr="http://mirnov.ru/upload/users/2015/rejting_obrr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225" y="1195388"/>
            <a:ext cx="4360863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26677" y="92563"/>
            <a:ext cx="7872046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сингапурской методики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8538" y="920750"/>
            <a:ext cx="95662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основе сингапурской технологий лежит командная работа, которая основывается на создании комфортной психологической атмосферы. 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4" name="Рисунок 3" descr="C:\Users\наталья\Desktop\обучающие структуры.jpg"/>
          <p:cNvPicPr/>
          <p:nvPr/>
        </p:nvPicPr>
        <p:blipFill rotWithShape="1">
          <a:blip r:embed="rId2"/>
          <a:srcRect l="20514" t="5366" r="21794" b="64178"/>
          <a:stretch/>
        </p:blipFill>
        <p:spPr bwMode="auto">
          <a:xfrm>
            <a:off x="3305175" y="1819275"/>
            <a:ext cx="6608763" cy="454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26677" y="92563"/>
            <a:ext cx="7872046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сингапурской методики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6" name="Объект 5"/>
          <p:cNvSpPr>
            <a:spLocks noGrp="1"/>
          </p:cNvSpPr>
          <p:nvPr>
            <p:ph idx="1"/>
          </p:nvPr>
        </p:nvSpPr>
        <p:spPr>
          <a:xfrm>
            <a:off x="6362700" y="1524000"/>
            <a:ext cx="5381625" cy="3838575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Ключевое понятие – «партнер».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Обучающие структуры (около 250).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sz="240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Технология кооперативного обучения, взаимодействие.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Четкое выполнение алгоритма.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Игровая составляющая.</a:t>
            </a:r>
          </a:p>
        </p:txBody>
      </p:sp>
      <p:pic>
        <p:nvPicPr>
          <p:cNvPr id="74757" name="Picture 2" descr="https://ds02.infourok.ru/uploads/ex/02f6/00007825-17da9640/hello_html_m268ef9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1098550"/>
            <a:ext cx="55530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373923" y="145317"/>
            <a:ext cx="92084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мэнэдж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мэт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(управление классом) </a:t>
            </a:r>
          </a:p>
        </p:txBody>
      </p:sp>
      <p:pic>
        <p:nvPicPr>
          <p:cNvPr id="75780" name="Picture 5" descr="Картинки по запросу сингапурская техн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4763" y="1068388"/>
            <a:ext cx="5426075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03482" y="488217"/>
            <a:ext cx="10260623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«хай </a:t>
            </a:r>
            <a:r>
              <a:rPr lang="ru-RU" sz="6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файв</a:t>
            </a:r>
            <a:r>
              <a:rPr lang="ru-RU" sz="6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сигнал тишины и привлечения внимания,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концентрациявнимания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поднятой ладони учителя)  </a:t>
            </a:r>
          </a:p>
        </p:txBody>
      </p:sp>
      <p:pic>
        <p:nvPicPr>
          <p:cNvPr id="76804" name="Picture 2" descr="https://ds05.infourok.ru/uploads/ex/0274/0003233b-3cebf5c0/640/img2.jpg"/>
          <p:cNvPicPr>
            <a:picLocks noChangeAspect="1" noChangeArrowheads="1"/>
          </p:cNvPicPr>
          <p:nvPr/>
        </p:nvPicPr>
        <p:blipFill>
          <a:blip r:embed="rId2"/>
          <a:srcRect l="3073" t="23178" r="1878" b="10477"/>
          <a:stretch>
            <a:fillRect/>
          </a:stretch>
        </p:blipFill>
        <p:spPr bwMode="auto">
          <a:xfrm>
            <a:off x="2857500" y="2092325"/>
            <a:ext cx="7553325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329963" y="215655"/>
            <a:ext cx="8636976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«клок </a:t>
            </a:r>
            <a:r>
              <a:rPr lang="ru-RU" sz="5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баддис</a:t>
            </a:r>
            <a:r>
              <a:rPr lang="ru-RU" sz="5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(друзья по времени) </a:t>
            </a:r>
          </a:p>
        </p:txBody>
      </p:sp>
      <p:pic>
        <p:nvPicPr>
          <p:cNvPr id="77828" name="Picture 2" descr="https://fs01.infourok.ru/images/doc/9/12481/640/img2.jpg"/>
          <p:cNvPicPr>
            <a:picLocks noChangeAspect="1" noChangeArrowheads="1"/>
          </p:cNvPicPr>
          <p:nvPr/>
        </p:nvPicPr>
        <p:blipFill>
          <a:blip r:embed="rId2"/>
          <a:srcRect t="46310" b="2"/>
          <a:stretch>
            <a:fillRect/>
          </a:stretch>
        </p:blipFill>
        <p:spPr bwMode="auto">
          <a:xfrm>
            <a:off x="5843588" y="2319338"/>
            <a:ext cx="609600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Box 1"/>
          <p:cNvSpPr txBox="1">
            <a:spLocks noChangeArrowheads="1"/>
          </p:cNvSpPr>
          <p:nvPr/>
        </p:nvSpPr>
        <p:spPr bwMode="auto">
          <a:xfrm>
            <a:off x="6034088" y="2319338"/>
            <a:ext cx="28575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7830" name="Picture 4" descr="https://ds05.infourok.ru/uploads/ex/0274/0003233b-3cebf5c0/640/img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59" t="24139" r="12741"/>
          <a:stretch>
            <a:fillRect/>
          </a:stretch>
        </p:blipFill>
        <p:spPr bwMode="auto">
          <a:xfrm>
            <a:off x="1585913" y="1676400"/>
            <a:ext cx="489743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98075" y="215655"/>
            <a:ext cx="93989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«тэк оф –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даун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«встать – сесть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98075" y="4999317"/>
            <a:ext cx="9398977" cy="10064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джот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тост» — «запишите мысль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8855" name="Picture 2" descr="https://maddelik.com/wp-content/uploads/2018/08/vertigo-sebepleri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1938" y="1257300"/>
            <a:ext cx="409575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4" descr="https://ds02.infourok.ru/uploads/ex/064b/0000b612-8fd3683c/hello_html_846775c.png"/>
          <p:cNvPicPr>
            <a:picLocks noChangeAspect="1" noChangeArrowheads="1"/>
          </p:cNvPicPr>
          <p:nvPr/>
        </p:nvPicPr>
        <p:blipFill>
          <a:blip r:embed="rId3"/>
          <a:srcRect l="59218" r="8081" b="58788"/>
          <a:stretch>
            <a:fillRect/>
          </a:stretch>
        </p:blipFill>
        <p:spPr bwMode="auto">
          <a:xfrm>
            <a:off x="8202613" y="2185988"/>
            <a:ext cx="34734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72400" y="3182938"/>
            <a:ext cx="1776413" cy="1001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Фантазия">
  <a:themeElements>
    <a:clrScheme name="Фантаз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антаз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антаз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Фантазия">
  <a:themeElements>
    <a:clrScheme name="Фантаз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антаз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антаз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Фантазия">
  <a:themeElements>
    <a:clrScheme name="Фантаз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антаз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антаз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Фантазия">
  <a:themeElements>
    <a:clrScheme name="Фантаз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антаз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антаз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нтаз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нтаз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442</Words>
  <Application>Microsoft Office PowerPoint</Application>
  <PresentationFormat>Произвольный</PresentationFormat>
  <Paragraphs>72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Calibri</vt:lpstr>
      <vt:lpstr>Arial</vt:lpstr>
      <vt:lpstr>Calibri Light</vt:lpstr>
      <vt:lpstr>Times New Roman</vt:lpstr>
      <vt:lpstr>Wingdings</vt:lpstr>
      <vt:lpstr>Тема Office</vt:lpstr>
      <vt:lpstr>Фантазия</vt:lpstr>
      <vt:lpstr>1_Фантазия</vt:lpstr>
      <vt:lpstr>2_Фантазия</vt:lpstr>
      <vt:lpstr>3_Фантазия</vt:lpstr>
      <vt:lpstr>Фантазия</vt:lpstr>
      <vt:lpstr>1_Фантазия</vt:lpstr>
      <vt:lpstr>2_Фантазия</vt:lpstr>
      <vt:lpstr>3_Фантазия</vt:lpstr>
      <vt:lpstr>IХ Ярмарка педагогических идей «Формирование навыков и компетенций XXI века»</vt:lpstr>
      <vt:lpstr>Слайд 2</vt:lpstr>
      <vt:lpstr>Сингапур: уникальная образовательная политика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Организация урока</vt:lpstr>
      <vt:lpstr>Слайд 20</vt:lpstr>
      <vt:lpstr>Слайд 21</vt:lpstr>
      <vt:lpstr>Плюсы сингапурской методики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IХ Ярмарка педагогических идей «Формирование навыков и компетенций XXI века»</dc:title>
  <dc:creator>Психолог</dc:creator>
  <cp:lastModifiedBy>МОУ СОШ №1</cp:lastModifiedBy>
  <cp:revision>15</cp:revision>
  <dcterms:created xsi:type="dcterms:W3CDTF">2019-03-25T05:43:13Z</dcterms:created>
  <dcterms:modified xsi:type="dcterms:W3CDTF">2019-04-10T08:11:44Z</dcterms:modified>
</cp:coreProperties>
</file>