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76" r:id="rId4"/>
    <p:sldId id="277" r:id="rId5"/>
    <p:sldId id="257" r:id="rId6"/>
    <p:sldId id="258" r:id="rId7"/>
    <p:sldId id="268" r:id="rId8"/>
    <p:sldId id="259" r:id="rId9"/>
    <p:sldId id="263" r:id="rId10"/>
    <p:sldId id="266" r:id="rId11"/>
    <p:sldId id="260" r:id="rId12"/>
    <p:sldId id="261" r:id="rId13"/>
    <p:sldId id="262" r:id="rId14"/>
    <p:sldId id="269" r:id="rId15"/>
    <p:sldId id="270" r:id="rId16"/>
    <p:sldId id="271" r:id="rId17"/>
    <p:sldId id="272" r:id="rId18"/>
    <p:sldId id="273" r:id="rId19"/>
    <p:sldId id="279" r:id="rId20"/>
    <p:sldId id="280" r:id="rId21"/>
    <p:sldId id="278" r:id="rId22"/>
    <p:sldId id="274" r:id="rId23"/>
    <p:sldId id="275" r:id="rId24"/>
    <p:sldId id="26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B9F8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-60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Взрослые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равнодушен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</c:v>
                </c:pt>
                <c:pt idx="1">
                  <c:v>4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Дети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равнодушен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</c:ser>
        <c:dLbls>
          <c:showVal val="1"/>
        </c:dLbls>
        <c:gapWidth val="75"/>
        <c:axId val="67138304"/>
        <c:axId val="67139840"/>
      </c:barChart>
      <c:catAx>
        <c:axId val="6713830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67139840"/>
        <c:crosses val="autoZero"/>
        <c:auto val="1"/>
        <c:lblAlgn val="ctr"/>
        <c:lblOffset val="100"/>
      </c:catAx>
      <c:valAx>
        <c:axId val="67139840"/>
        <c:scaling>
          <c:orientation val="minMax"/>
        </c:scaling>
        <c:axPos val="l"/>
        <c:numFmt formatCode="General" sourceLinked="1"/>
        <c:majorTickMark val="none"/>
        <c:tickLblPos val="nextTo"/>
        <c:crossAx val="6713830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2000" b="1" baseline="0"/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взрослые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питьевой</c:v>
                </c:pt>
                <c:pt idx="1">
                  <c:v>"густой"</c:v>
                </c:pt>
                <c:pt idx="2">
                  <c:v>любой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</c:v>
                </c:pt>
                <c:pt idx="1">
                  <c:v>11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дети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питьевой</c:v>
                </c:pt>
                <c:pt idx="1">
                  <c:v>"густой"</c:v>
                </c:pt>
                <c:pt idx="2">
                  <c:v>любой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14</c:v>
                </c:pt>
                <c:pt idx="1">
                  <c:v>6</c:v>
                </c:pt>
                <c:pt idx="2">
                  <c:v>1</c:v>
                </c:pt>
              </c:numCache>
            </c:numRef>
          </c:val>
        </c:ser>
        <c:dLbls>
          <c:showVal val="1"/>
        </c:dLbls>
        <c:gapWidth val="75"/>
        <c:axId val="102411648"/>
        <c:axId val="102425728"/>
      </c:barChart>
      <c:catAx>
        <c:axId val="10241164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02425728"/>
        <c:crosses val="autoZero"/>
        <c:auto val="1"/>
        <c:lblAlgn val="ctr"/>
        <c:lblOffset val="100"/>
      </c:catAx>
      <c:valAx>
        <c:axId val="102425728"/>
        <c:scaling>
          <c:orientation val="minMax"/>
        </c:scaling>
        <c:axPos val="l"/>
        <c:numFmt formatCode="General" sourceLinked="1"/>
        <c:majorTickMark val="none"/>
        <c:tickLblPos val="nextTo"/>
        <c:crossAx val="10241164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2000" b="1"/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5.0798040252633209E-2"/>
          <c:y val="1.6657344684104659E-2"/>
          <c:w val="0.94920195974736632"/>
          <c:h val="0.7515596393901826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взрослые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с добавками</c:v>
                </c:pt>
                <c:pt idx="1">
                  <c:v>без добавок</c:v>
                </c:pt>
                <c:pt idx="2">
                  <c:v>с красителями</c:v>
                </c:pt>
                <c:pt idx="3">
                  <c:v>без красителей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</c:v>
                </c:pt>
                <c:pt idx="1">
                  <c:v>1</c:v>
                </c:pt>
                <c:pt idx="2">
                  <c:v>3</c:v>
                </c:pt>
                <c:pt idx="3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дети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с добавками</c:v>
                </c:pt>
                <c:pt idx="1">
                  <c:v>без добавок</c:v>
                </c:pt>
                <c:pt idx="2">
                  <c:v>с красителями</c:v>
                </c:pt>
                <c:pt idx="3">
                  <c:v>без красителей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13</c:v>
                </c:pt>
                <c:pt idx="1">
                  <c:v>7</c:v>
                </c:pt>
                <c:pt idx="2">
                  <c:v>2</c:v>
                </c:pt>
                <c:pt idx="3">
                  <c:v>5</c:v>
                </c:pt>
              </c:numCache>
            </c:numRef>
          </c:val>
        </c:ser>
        <c:dLbls>
          <c:showVal val="1"/>
        </c:dLbls>
        <c:gapWidth val="75"/>
        <c:axId val="103356672"/>
        <c:axId val="103378944"/>
      </c:barChart>
      <c:catAx>
        <c:axId val="10335667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03378944"/>
        <c:crosses val="autoZero"/>
        <c:auto val="1"/>
        <c:lblAlgn val="ctr"/>
        <c:lblOffset val="100"/>
      </c:catAx>
      <c:valAx>
        <c:axId val="103378944"/>
        <c:scaling>
          <c:orientation val="minMax"/>
        </c:scaling>
        <c:axPos val="l"/>
        <c:numFmt formatCode="General" sourceLinked="1"/>
        <c:majorTickMark val="none"/>
        <c:tickLblPos val="nextTo"/>
        <c:crossAx val="1033566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759413811786996E-2"/>
          <c:y val="0.91278212099616496"/>
          <c:w val="0.39842459438016836"/>
          <c:h val="7.6959209064625375E-2"/>
        </c:manualLayout>
      </c:layout>
      <c:txPr>
        <a:bodyPr/>
        <a:lstStyle/>
        <a:p>
          <a:pPr>
            <a:defRPr sz="2000" b="1"/>
          </a:pPr>
          <a:endParaRPr lang="ru-R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20094086317157128"/>
          <c:y val="5.4816920512615296E-2"/>
          <c:w val="0.56640680147448463"/>
          <c:h val="0.4741244646201948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взрослые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без консервантов</c:v>
                </c:pt>
                <c:pt idx="1">
                  <c:v>без добавок</c:v>
                </c:pt>
                <c:pt idx="2">
                  <c:v>без красителей</c:v>
                </c:pt>
                <c:pt idx="3">
                  <c:v>с бифидобактериями</c:v>
                </c:pt>
                <c:pt idx="4">
                  <c:v>с небольшим сроком годности</c:v>
                </c:pt>
                <c:pt idx="5">
                  <c:v>Актимель</c:v>
                </c:pt>
                <c:pt idx="6">
                  <c:v>Даниссимо</c:v>
                </c:pt>
                <c:pt idx="7">
                  <c:v>фруктовый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</c:v>
                </c:pt>
                <c:pt idx="1">
                  <c:v>9</c:v>
                </c:pt>
                <c:pt idx="2">
                  <c:v>7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дети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без консервантов</c:v>
                </c:pt>
                <c:pt idx="1">
                  <c:v>без добавок</c:v>
                </c:pt>
                <c:pt idx="2">
                  <c:v>без красителей</c:v>
                </c:pt>
                <c:pt idx="3">
                  <c:v>с бифидобактериями</c:v>
                </c:pt>
                <c:pt idx="4">
                  <c:v>с небольшим сроком годности</c:v>
                </c:pt>
                <c:pt idx="5">
                  <c:v>Актимель</c:v>
                </c:pt>
                <c:pt idx="6">
                  <c:v>Даниссимо</c:v>
                </c:pt>
                <c:pt idx="7">
                  <c:v>фруктовый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2</c:v>
                </c:pt>
                <c:pt idx="1">
                  <c:v>5</c:v>
                </c:pt>
                <c:pt idx="2">
                  <c:v>6</c:v>
                </c:pt>
                <c:pt idx="3">
                  <c:v>3</c:v>
                </c:pt>
                <c:pt idx="4">
                  <c:v>0</c:v>
                </c:pt>
                <c:pt idx="5">
                  <c:v>3</c:v>
                </c:pt>
                <c:pt idx="6">
                  <c:v>1</c:v>
                </c:pt>
                <c:pt idx="7">
                  <c:v>3</c:v>
                </c:pt>
              </c:numCache>
            </c:numRef>
          </c:val>
        </c:ser>
        <c:axId val="104497536"/>
        <c:axId val="104499072"/>
      </c:barChart>
      <c:catAx>
        <c:axId val="104497536"/>
        <c:scaling>
          <c:orientation val="minMax"/>
        </c:scaling>
        <c:axPos val="b"/>
        <c:tickLblPos val="nextTo"/>
        <c:crossAx val="104499072"/>
        <c:crosses val="autoZero"/>
        <c:auto val="1"/>
        <c:lblAlgn val="ctr"/>
        <c:lblOffset val="100"/>
      </c:catAx>
      <c:valAx>
        <c:axId val="104499072"/>
        <c:scaling>
          <c:orientation val="minMax"/>
        </c:scaling>
        <c:axPos val="l"/>
        <c:majorGridlines/>
        <c:numFmt formatCode="General" sourceLinked="1"/>
        <c:tickLblPos val="nextTo"/>
        <c:crossAx val="10449753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2000" b="1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взрослые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каждый день</c:v>
                </c:pt>
                <c:pt idx="1">
                  <c:v>несколько раз в неделю</c:v>
                </c:pt>
                <c:pt idx="2">
                  <c:v>1 раз в неделю</c:v>
                </c:pt>
                <c:pt idx="3">
                  <c:v>редко</c:v>
                </c:pt>
                <c:pt idx="4">
                  <c:v>никогда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</c:v>
                </c:pt>
                <c:pt idx="1">
                  <c:v>6</c:v>
                </c:pt>
                <c:pt idx="2">
                  <c:v>6</c:v>
                </c:pt>
                <c:pt idx="3">
                  <c:v>5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дети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каждый день</c:v>
                </c:pt>
                <c:pt idx="1">
                  <c:v>несколько раз в неделю</c:v>
                </c:pt>
                <c:pt idx="2">
                  <c:v>1 раз в неделю</c:v>
                </c:pt>
                <c:pt idx="3">
                  <c:v>редко</c:v>
                </c:pt>
                <c:pt idx="4">
                  <c:v>никогда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</c:v>
                </c:pt>
                <c:pt idx="1">
                  <c:v>6</c:v>
                </c:pt>
                <c:pt idx="2">
                  <c:v>7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</c:ser>
        <c:axId val="104540416"/>
        <c:axId val="104542208"/>
      </c:barChart>
      <c:catAx>
        <c:axId val="104540416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04542208"/>
        <c:crosses val="autoZero"/>
        <c:auto val="1"/>
        <c:lblAlgn val="ctr"/>
        <c:lblOffset val="100"/>
      </c:catAx>
      <c:valAx>
        <c:axId val="104542208"/>
        <c:scaling>
          <c:orientation val="minMax"/>
        </c:scaling>
        <c:axPos val="l"/>
        <c:majorGridlines/>
        <c:numFmt formatCode="General" sourceLinked="1"/>
        <c:tickLblPos val="nextTo"/>
        <c:crossAx val="10454041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2000" b="1"/>
          </a:pPr>
          <a:endParaRPr lang="ru-RU"/>
        </a:p>
      </c:txPr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pPr/>
              <a:t>4/13/2016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pPr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pPr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pPr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pPr/>
              <a:t>4/13/2016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pPr/>
              <a:t>4/13/2016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pPr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pPr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pPr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pPr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pPr/>
              <a:t>4/13/2016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pPr/>
              <a:t>4/13/2016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pPr/>
              <a:t>4/13/2016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pPr/>
              <a:t>4/13/2016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pPr/>
              <a:t>4/13/2016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pPr/>
              <a:t>4/13/2016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pPr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http://im3-tub.yandex.net/i?id=55020529&amp;tov=3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hyperlink" Target="http://images.yandex.ru/search?p=0&amp;serverurl=www.doctissimo.fr&amp;text=Streptococcus%20%20thermophilus%20&amp;spsite=www.doctissimo.fr&amp;img_url=www.doctissimo.fr/html/nutrition/dossiers/probiotiques/images/connaitre-probiotiques-caracteristiques-streptococcus-thermophilus.jpg&amp;rpt=simage" TargetMode="External"/><Relationship Id="rId4" Type="http://schemas.openxmlformats.org/officeDocument/2006/relationships/image" Target="http://news.rin.ru/pictures/31/68491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5059" y="1251236"/>
            <a:ext cx="8835554" cy="2167466"/>
          </a:xfrm>
        </p:spPr>
        <p:txBody>
          <a:bodyPr/>
          <a:lstStyle/>
          <a:p>
            <a:r>
              <a:rPr lang="ru-RU" b="1" dirty="0" smtClean="0"/>
              <a:t>Йогурт и его необычные свойства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5059" y="3418702"/>
            <a:ext cx="8835554" cy="222009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Выполнил:</a:t>
            </a:r>
          </a:p>
          <a:p>
            <a:pPr algn="ctr"/>
            <a:r>
              <a:rPr lang="ru-RU" sz="2400" b="1" dirty="0" smtClean="0"/>
              <a:t>Ученик 3 класса «В»</a:t>
            </a:r>
          </a:p>
          <a:p>
            <a:pPr algn="ctr"/>
            <a:r>
              <a:rPr lang="ru-RU" sz="2400" b="1" dirty="0" smtClean="0"/>
              <a:t>Средней школы № 1</a:t>
            </a:r>
          </a:p>
          <a:p>
            <a:pPr algn="ctr"/>
            <a:r>
              <a:rPr lang="ru-RU" sz="4000" b="1" dirty="0" smtClean="0"/>
              <a:t>Яковлев </a:t>
            </a:r>
            <a:r>
              <a:rPr lang="ru-RU" sz="4000" b="1" dirty="0" err="1" smtClean="0"/>
              <a:t>егор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xmlns="" val="2165412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8011" y="2149160"/>
            <a:ext cx="8819078" cy="3823272"/>
          </a:xfrm>
        </p:spPr>
        <p:txBody>
          <a:bodyPr/>
          <a:lstStyle/>
          <a:p>
            <a:r>
              <a:rPr lang="ru-RU" dirty="0" smtClean="0"/>
              <a:t>Состав йогурта:</a:t>
            </a:r>
            <a:br>
              <a:rPr lang="ru-RU" dirty="0" smtClean="0"/>
            </a:br>
            <a:r>
              <a:rPr lang="ru-RU" dirty="0" smtClean="0"/>
              <a:t>молоко</a:t>
            </a:r>
            <a:br>
              <a:rPr lang="ru-RU" dirty="0" smtClean="0"/>
            </a:br>
            <a:r>
              <a:rPr lang="ru-RU" dirty="0" smtClean="0"/>
              <a:t>закваска</a:t>
            </a:r>
            <a:r>
              <a:rPr lang="ru-RU" sz="2800" dirty="0" smtClean="0"/>
              <a:t>(йогуртовые бактерии)</a:t>
            </a:r>
            <a:br>
              <a:rPr lang="ru-RU" sz="2800" dirty="0" smtClean="0"/>
            </a:br>
            <a:r>
              <a:rPr lang="ru-RU" dirty="0" err="1" smtClean="0"/>
              <a:t>ароматизаторы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пищевые добавки</a:t>
            </a:r>
            <a:r>
              <a:rPr lang="ru-RU" sz="2800" dirty="0" smtClean="0"/>
              <a:t>(Е410)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 flipV="1">
            <a:off x="10219510" y="5647037"/>
            <a:ext cx="1428792" cy="325395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570206" y="3369276"/>
            <a:ext cx="8238" cy="3295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7735330" y="3534033"/>
            <a:ext cx="0" cy="93911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578444" y="2545034"/>
            <a:ext cx="8238" cy="3130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32235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39039" y="2224563"/>
            <a:ext cx="3755379" cy="2283823"/>
          </a:xfrm>
        </p:spPr>
        <p:txBody>
          <a:bodyPr>
            <a:noAutofit/>
          </a:bodyPr>
          <a:lstStyle/>
          <a:p>
            <a:r>
              <a:rPr lang="ru-RU" sz="2800" b="1" cap="none" dirty="0" smtClean="0">
                <a:solidFill>
                  <a:schemeClr val="tx2">
                    <a:lumMod val="75000"/>
                  </a:schemeClr>
                </a:solidFill>
              </a:rPr>
              <a:t>О лекарственных свойствах йогурта впервые заговорили, когда французский король Людовик Х</a:t>
            </a:r>
            <a:r>
              <a:rPr lang="en-US" sz="2800" b="1" cap="none" dirty="0" err="1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2800" b="1" cap="none" dirty="0" smtClean="0">
                <a:solidFill>
                  <a:schemeClr val="tx2">
                    <a:lumMod val="75000"/>
                  </a:schemeClr>
                </a:solidFill>
              </a:rPr>
              <a:t> излечил диковинным продуктом свой больной желудок.</a:t>
            </a:r>
            <a:endParaRPr lang="ru-RU" sz="2800" b="1" cap="none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2731" y="947351"/>
            <a:ext cx="3795471" cy="505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3793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62607" y="600075"/>
            <a:ext cx="4324506" cy="6029325"/>
          </a:xfrm>
        </p:spPr>
        <p:txBody>
          <a:bodyPr>
            <a:noAutofit/>
          </a:bodyPr>
          <a:lstStyle/>
          <a:p>
            <a:r>
              <a:rPr lang="ru-RU" sz="2400" b="1" cap="none" dirty="0" smtClean="0">
                <a:solidFill>
                  <a:schemeClr val="tx2">
                    <a:lumMod val="75000"/>
                  </a:schemeClr>
                </a:solidFill>
              </a:rPr>
              <a:t>Теперь полезные качества йогурта широко известны.</a:t>
            </a:r>
          </a:p>
          <a:p>
            <a:r>
              <a:rPr lang="ru-RU" sz="2400" b="1" cap="none" dirty="0" smtClean="0">
                <a:solidFill>
                  <a:schemeClr val="tx2">
                    <a:lumMod val="75000"/>
                  </a:schemeClr>
                </a:solidFill>
              </a:rPr>
              <a:t> Йогурт-</a:t>
            </a:r>
          </a:p>
          <a:p>
            <a:pPr>
              <a:buFont typeface="Wingdings" pitchFamily="2" charset="2"/>
              <a:buChar char="§"/>
            </a:pPr>
            <a:r>
              <a:rPr lang="ru-RU" sz="2400" b="1" cap="none" dirty="0" smtClean="0">
                <a:solidFill>
                  <a:schemeClr val="tx2">
                    <a:lumMod val="75000"/>
                  </a:schemeClr>
                </a:solidFill>
              </a:rPr>
              <a:t> улучшает работу желудка </a:t>
            </a:r>
          </a:p>
          <a:p>
            <a:pPr>
              <a:buFont typeface="Wingdings" pitchFamily="2" charset="2"/>
              <a:buChar char="§"/>
            </a:pPr>
            <a:r>
              <a:rPr lang="ru-RU" sz="2400" b="1" cap="none" dirty="0" smtClean="0">
                <a:solidFill>
                  <a:schemeClr val="tx2">
                    <a:lumMod val="75000"/>
                  </a:schemeClr>
                </a:solidFill>
              </a:rPr>
              <a:t>утоляет жажду</a:t>
            </a:r>
          </a:p>
          <a:p>
            <a:pPr>
              <a:buFont typeface="Wingdings" pitchFamily="2" charset="2"/>
              <a:buChar char="§"/>
            </a:pPr>
            <a:r>
              <a:rPr lang="ru-RU" sz="2400" b="1" cap="none" dirty="0" smtClean="0">
                <a:solidFill>
                  <a:schemeClr val="tx2">
                    <a:lumMod val="75000"/>
                  </a:schemeClr>
                </a:solidFill>
              </a:rPr>
              <a:t> повышает иммунитет</a:t>
            </a:r>
            <a:r>
              <a:rPr lang="ru-RU" sz="2400" b="1" cap="none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pPr>
              <a:buFont typeface="Arial" pitchFamily="34" charset="0"/>
              <a:buChar char="•"/>
            </a:pPr>
            <a:r>
              <a:rPr lang="ru-RU" sz="2400" b="1" cap="none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cap="none" dirty="0" smtClean="0">
                <a:solidFill>
                  <a:schemeClr val="tx2">
                    <a:lumMod val="75000"/>
                  </a:schemeClr>
                </a:solidFill>
              </a:rPr>
              <a:t>благодаря </a:t>
            </a:r>
            <a:r>
              <a:rPr lang="ru-RU" sz="2400" b="1" cap="none" dirty="0" smtClean="0">
                <a:solidFill>
                  <a:schemeClr val="tx2">
                    <a:lumMod val="75000"/>
                  </a:schemeClr>
                </a:solidFill>
              </a:rPr>
              <a:t>высокому содержанию кальция и витаминов В2, В12, </a:t>
            </a:r>
            <a:r>
              <a:rPr lang="en-US" sz="2400" b="1" cap="none" dirty="0" smtClean="0">
                <a:solidFill>
                  <a:schemeClr val="tx2">
                    <a:lumMod val="75000"/>
                  </a:schemeClr>
                </a:solidFill>
              </a:rPr>
              <a:t>D</a:t>
            </a:r>
            <a:r>
              <a:rPr lang="ru-RU" sz="2400" b="1" cap="none" dirty="0" smtClean="0">
                <a:solidFill>
                  <a:schemeClr val="tx2">
                    <a:lumMod val="75000"/>
                  </a:schemeClr>
                </a:solidFill>
              </a:rPr>
              <a:t> поддерживает здоровье костей и зубов.</a:t>
            </a:r>
            <a:endParaRPr lang="ru-RU" sz="2400" b="1" cap="none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2377" y="1120346"/>
            <a:ext cx="3738154" cy="434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89119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58770" y="1443210"/>
            <a:ext cx="3755379" cy="4682167"/>
          </a:xfrm>
        </p:spPr>
        <p:txBody>
          <a:bodyPr>
            <a:noAutofit/>
          </a:bodyPr>
          <a:lstStyle/>
          <a:p>
            <a:r>
              <a:rPr lang="ru-RU" sz="3200" b="1" cap="none" dirty="0" smtClean="0">
                <a:solidFill>
                  <a:schemeClr val="tx2">
                    <a:lumMod val="75000"/>
                  </a:schemeClr>
                </a:solidFill>
              </a:rPr>
              <a:t>Йогурты бывают нежирные, </a:t>
            </a:r>
          </a:p>
          <a:p>
            <a:r>
              <a:rPr lang="ru-RU" sz="3200" b="1" cap="none" dirty="0" smtClean="0">
                <a:solidFill>
                  <a:schemeClr val="tx2">
                    <a:lumMod val="75000"/>
                  </a:schemeClr>
                </a:solidFill>
              </a:rPr>
              <a:t>полужирные, </a:t>
            </a:r>
          </a:p>
          <a:p>
            <a:r>
              <a:rPr lang="ru-RU" sz="3200" b="1" cap="none" dirty="0" smtClean="0">
                <a:solidFill>
                  <a:schemeClr val="tx2">
                    <a:lumMod val="75000"/>
                  </a:schemeClr>
                </a:solidFill>
              </a:rPr>
              <a:t>классические, </a:t>
            </a:r>
          </a:p>
          <a:p>
            <a:r>
              <a:rPr lang="ru-RU" sz="3200" b="1" cap="none" dirty="0" smtClean="0">
                <a:solidFill>
                  <a:schemeClr val="tx2">
                    <a:lumMod val="75000"/>
                  </a:schemeClr>
                </a:solidFill>
              </a:rPr>
              <a:t>сливочные,</a:t>
            </a:r>
          </a:p>
          <a:p>
            <a:r>
              <a:rPr lang="ru-RU" sz="3200" b="1" cap="none" dirty="0" smtClean="0">
                <a:solidFill>
                  <a:schemeClr val="tx2">
                    <a:lumMod val="75000"/>
                  </a:schemeClr>
                </a:solidFill>
              </a:rPr>
              <a:t>фруктовые, </a:t>
            </a:r>
          </a:p>
          <a:p>
            <a:r>
              <a:rPr lang="ru-RU" sz="3200" b="1" cap="none" dirty="0" smtClean="0">
                <a:solidFill>
                  <a:schemeClr val="tx2">
                    <a:lumMod val="75000"/>
                  </a:schemeClr>
                </a:solidFill>
              </a:rPr>
              <a:t>питьевые, </a:t>
            </a:r>
          </a:p>
          <a:p>
            <a:r>
              <a:rPr lang="ru-RU" sz="3200" b="1" cap="none" dirty="0" smtClean="0">
                <a:solidFill>
                  <a:schemeClr val="tx2">
                    <a:lumMod val="75000"/>
                  </a:schemeClr>
                </a:solidFill>
              </a:rPr>
              <a:t>традиционные.</a:t>
            </a:r>
            <a:endParaRPr lang="ru-RU" sz="3200" b="1" cap="none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850" y="755694"/>
            <a:ext cx="2818627" cy="23551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770" y="3285493"/>
            <a:ext cx="2886707" cy="27877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7806" y="822003"/>
            <a:ext cx="2222500" cy="2222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4959" y="3730336"/>
            <a:ext cx="2726406" cy="204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6985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515389"/>
            <a:ext cx="8761413" cy="1456286"/>
          </a:xfrm>
        </p:spPr>
        <p:txBody>
          <a:bodyPr/>
          <a:lstStyle/>
          <a:p>
            <a:r>
              <a:rPr lang="ru-RU" b="1" dirty="0" smtClean="0"/>
              <a:t>Вопрос «Любите ли Вы йогурт?»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471488" y="1771651"/>
          <a:ext cx="8443912" cy="4471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86650" y="2128837"/>
            <a:ext cx="38147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Вывод:</a:t>
            </a:r>
          </a:p>
          <a:p>
            <a:r>
              <a:rPr lang="ru-RU" sz="2800" dirty="0" smtClean="0"/>
              <a:t>практически все взрослые и дети  любят йогурт.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015" y="764770"/>
            <a:ext cx="10972800" cy="748146"/>
          </a:xfrm>
        </p:spPr>
        <p:txBody>
          <a:bodyPr/>
          <a:lstStyle/>
          <a:p>
            <a:r>
              <a:rPr lang="ru-RU" b="1" dirty="0" smtClean="0"/>
              <a:t>Вопрос « Какой йогурт Вы предпочитаете?»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504478" y="1700213"/>
          <a:ext cx="8096597" cy="4308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86650" y="2128837"/>
            <a:ext cx="38147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Вывод:</a:t>
            </a:r>
          </a:p>
          <a:p>
            <a:r>
              <a:rPr lang="ru-RU" sz="2800" dirty="0" smtClean="0"/>
              <a:t>Взрослые предпочитают вязкий (густой) йогурт, а дети – питьевой.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154951" y="914400"/>
            <a:ext cx="10291574" cy="793214"/>
          </a:xfrm>
        </p:spPr>
        <p:txBody>
          <a:bodyPr/>
          <a:lstStyle/>
          <a:p>
            <a:r>
              <a:rPr lang="ru-RU" b="1" dirty="0" smtClean="0"/>
              <a:t>Вопрос </a:t>
            </a:r>
            <a:br>
              <a:rPr lang="ru-RU" b="1" dirty="0" smtClean="0"/>
            </a:br>
            <a:r>
              <a:rPr lang="ru-RU" b="1" dirty="0" smtClean="0"/>
              <a:t>« Какой йогурт Вы предпочитаете?»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566590" y="1713295"/>
          <a:ext cx="7258829" cy="4951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43863" y="2143124"/>
            <a:ext cx="38147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Вывод:</a:t>
            </a:r>
          </a:p>
          <a:p>
            <a:r>
              <a:rPr lang="ru-RU" sz="2800" dirty="0" smtClean="0"/>
              <a:t>Взрослые и дети нашего класса выбирают йогурт с добавками.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525" y="700088"/>
            <a:ext cx="10600286" cy="980544"/>
          </a:xfrm>
        </p:spPr>
        <p:txBody>
          <a:bodyPr/>
          <a:lstStyle/>
          <a:p>
            <a:r>
              <a:rPr lang="ru-RU" b="1" dirty="0" smtClean="0"/>
              <a:t>Вопрос </a:t>
            </a:r>
            <a:br>
              <a:rPr lang="ru-RU" b="1" dirty="0" smtClean="0"/>
            </a:br>
            <a:r>
              <a:rPr lang="ru-RU" b="1" dirty="0" smtClean="0"/>
              <a:t>« Какой йогурт считаете более полезным?»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42640" y="1500187"/>
          <a:ext cx="8487035" cy="5186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601075" y="2057399"/>
            <a:ext cx="338613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Вывод:</a:t>
            </a:r>
          </a:p>
          <a:p>
            <a:r>
              <a:rPr lang="ru-RU" sz="2400" dirty="0" smtClean="0"/>
              <a:t>Выбирая йогурт с добавками, участники опроса всё-таки знают, что более полезным является йогурт без добавок и красителей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776" y="973668"/>
            <a:ext cx="10881659" cy="706964"/>
          </a:xfrm>
        </p:spPr>
        <p:txBody>
          <a:bodyPr/>
          <a:lstStyle/>
          <a:p>
            <a:r>
              <a:rPr lang="ru-RU" b="1" dirty="0" smtClean="0"/>
              <a:t>Вопрос «Как часто употребляете йогурт?»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25222" y="1771649"/>
          <a:ext cx="8690178" cy="4298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001125" y="2128836"/>
            <a:ext cx="319087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Вывод:</a:t>
            </a:r>
          </a:p>
          <a:p>
            <a:r>
              <a:rPr lang="ru-RU" sz="2800" dirty="0" smtClean="0"/>
              <a:t>мои одноклассники и их родители употребляют йогурты довольно часто.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Изучение состава йогуртов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54955" y="2126255"/>
            <a:ext cx="10467840" cy="423047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Я изучил состав разных йогуртов: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Биойогурт</a:t>
            </a:r>
            <a:r>
              <a:rPr lang="ru-RU" dirty="0" smtClean="0">
                <a:solidFill>
                  <a:schemeClr val="tx1"/>
                </a:solidFill>
              </a:rPr>
              <a:t>  «</a:t>
            </a:r>
            <a:r>
              <a:rPr lang="ru-RU" dirty="0" err="1" smtClean="0">
                <a:solidFill>
                  <a:schemeClr val="tx1"/>
                </a:solidFill>
              </a:rPr>
              <a:t>Активиа</a:t>
            </a:r>
            <a:r>
              <a:rPr lang="ru-RU" dirty="0" smtClean="0">
                <a:solidFill>
                  <a:schemeClr val="tx1"/>
                </a:solidFill>
              </a:rPr>
              <a:t>» :  нормализованное молоко, восстановленное молоко из сухого молока, сахарный сироп, кукурузный крахмал, лимонный сок, </a:t>
            </a:r>
            <a:r>
              <a:rPr lang="ru-RU" dirty="0" err="1" smtClean="0">
                <a:solidFill>
                  <a:schemeClr val="tx1"/>
                </a:solidFill>
              </a:rPr>
              <a:t>ароматизатор</a:t>
            </a:r>
            <a:r>
              <a:rPr lang="ru-RU" dirty="0" smtClean="0">
                <a:solidFill>
                  <a:schemeClr val="tx1"/>
                </a:solidFill>
              </a:rPr>
              <a:t>, загуститель-пектин, карамельный сироп, сахар, </a:t>
            </a:r>
            <a:r>
              <a:rPr lang="ru-RU" dirty="0" err="1" smtClean="0">
                <a:solidFill>
                  <a:schemeClr val="tx1"/>
                </a:solidFill>
              </a:rPr>
              <a:t>йогуртовая</a:t>
            </a:r>
            <a:r>
              <a:rPr lang="ru-RU" dirty="0" smtClean="0">
                <a:solidFill>
                  <a:schemeClr val="tx1"/>
                </a:solidFill>
              </a:rPr>
              <a:t> закваска, </a:t>
            </a:r>
            <a:r>
              <a:rPr lang="ru-RU" dirty="0" err="1" smtClean="0">
                <a:solidFill>
                  <a:schemeClr val="tx1"/>
                </a:solidFill>
              </a:rPr>
              <a:t>бифидобактерии</a:t>
            </a:r>
            <a:r>
              <a:rPr lang="ru-RU" dirty="0" smtClean="0">
                <a:solidFill>
                  <a:schemeClr val="tx1"/>
                </a:solidFill>
              </a:rPr>
              <a:t> . Срок хранения - с 12.02.16 до 18.03.16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Чудо-йогурт со вкусом клубники:  нормализованное молоко, фруктовый наполнитель, глюкозно-фруктовый сироп, стабилизатор, </a:t>
            </a:r>
            <a:r>
              <a:rPr lang="ru-RU" dirty="0" err="1" smtClean="0">
                <a:solidFill>
                  <a:schemeClr val="tx1"/>
                </a:solidFill>
              </a:rPr>
              <a:t>ароматизаторы</a:t>
            </a:r>
            <a:r>
              <a:rPr lang="ru-RU" dirty="0" smtClean="0">
                <a:solidFill>
                  <a:schemeClr val="tx1"/>
                </a:solidFill>
              </a:rPr>
              <a:t>, краситель, лимонная кислота, нитрат натрия, антиокислитель, сахар, закваска.    Срок  хранения – 10.02.16 до 21.03.16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Вывод:  </a:t>
            </a:r>
            <a:r>
              <a:rPr lang="ru-RU" dirty="0" smtClean="0">
                <a:solidFill>
                  <a:schemeClr val="tx1"/>
                </a:solidFill>
              </a:rPr>
              <a:t>современные йогурты разных марок и разных производителей имеют в своём составе много наполнителей и добавок, чтобы придать им вкус и продлить срок хранения.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324303"/>
            <a:ext cx="8825658" cy="3453078"/>
          </a:xfrm>
        </p:spPr>
        <p:txBody>
          <a:bodyPr/>
          <a:lstStyle/>
          <a:p>
            <a:r>
              <a:rPr lang="ru-RU" b="1" dirty="0" smtClean="0"/>
              <a:t>Цель исследования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sz="4000" dirty="0" smtClean="0"/>
              <a:t>узнать историю йогурта и его полезные свойства.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316046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587829"/>
            <a:ext cx="10016151" cy="1092803"/>
          </a:xfrm>
        </p:spPr>
        <p:txBody>
          <a:bodyPr/>
          <a:lstStyle/>
          <a:p>
            <a:r>
              <a:rPr lang="ru-RU" b="1" dirty="0" smtClean="0"/>
              <a:t>Опыт «Наличие крахмала в вязком  йогурте «Чудо»</a:t>
            </a:r>
            <a:endParaRPr lang="ru-RU" b="1" dirty="0"/>
          </a:p>
        </p:txBody>
      </p:sp>
      <p:pic>
        <p:nvPicPr>
          <p:cNvPr id="2051" name="Picture 3" descr="G:\DCIM\115_PANA\P115095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65020" y="2585241"/>
            <a:ext cx="4144204" cy="3108153"/>
          </a:xfrm>
          <a:prstGeom prst="rect">
            <a:avLst/>
          </a:prstGeom>
          <a:noFill/>
        </p:spPr>
      </p:pic>
      <p:pic>
        <p:nvPicPr>
          <p:cNvPr id="8" name="Рисунок 7" descr="G:\DCIM\115_PANA\P115095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8333" y="2122950"/>
            <a:ext cx="3106757" cy="233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192863" y="4545875"/>
            <a:ext cx="69957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Вывод:  </a:t>
            </a:r>
            <a:r>
              <a:rPr lang="ru-RU" sz="2400" dirty="0" smtClean="0"/>
              <a:t>при добавлении йода к йогурту, появился фиолетовый оттенок.  Значит, в составе йогурта действительно есть крахмал. Наверное, он и делает его густым.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Памятка</a:t>
            </a:r>
            <a:br>
              <a:rPr lang="ru-RU" b="1" dirty="0" smtClean="0"/>
            </a:br>
            <a:r>
              <a:rPr lang="ru-RU" b="1" dirty="0" smtClean="0"/>
              <a:t> «Как выбрать полезный йогурт»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</a:rPr>
              <a:t>Йогурт – это молочнокислый продукт, состоящий из молока и живых бактериальных культур.</a:t>
            </a:r>
          </a:p>
          <a:p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</a:rPr>
              <a:t>Выбирая йогурт, следует исключить продукт, содержащий наполнители, добавки, стабилизаторы.</a:t>
            </a:r>
          </a:p>
          <a:p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</a:rPr>
              <a:t>Чем выше калорийность йогурта, тем ниже его питательная ценность.</a:t>
            </a:r>
          </a:p>
          <a:p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</a:rPr>
              <a:t>Важен срок годности продукта: живой йогурт хранится не более 6-7 дней. Если на упаковке указаны иные сроки хранения, то йогурт абсолютно бесполезен, так как живых бактерий в нём нет, их заменяют консерванты.</a:t>
            </a:r>
          </a:p>
        </p:txBody>
      </p:sp>
    </p:spTree>
    <p:extLst>
      <p:ext uri="{BB962C8B-B14F-4D97-AF65-F5344CB8AC3E}">
        <p14:creationId xmlns:p14="http://schemas.microsoft.com/office/powerpoint/2010/main" xmlns="" val="414471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084" y="591283"/>
            <a:ext cx="8761413" cy="706964"/>
          </a:xfrm>
        </p:spPr>
        <p:txBody>
          <a:bodyPr/>
          <a:lstStyle/>
          <a:p>
            <a:r>
              <a:rPr lang="ru-RU" b="1" dirty="0" smtClean="0"/>
              <a:t>Мои выводы: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5573" y="2477193"/>
            <a:ext cx="10532740" cy="375873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- йогурт известен с древних времён  и употребляется людьми в пищу очень давно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- йогурт обладает  большим количеством полезных свойств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- йогурты сегодня бывают разные, нужно внимательно относиться к выбору полезного продукта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- мои одноклассники и их родители знают о полезных свойствах йогурта и часто употребляют его в пищу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- теперь я могу рассказать другим, как правильно выбрать полезный йогурт</a:t>
            </a:r>
          </a:p>
          <a:p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Список литературы: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Йогурт –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Википедия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ru.wikipedia.org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›Йогурт</a:t>
            </a:r>
          </a:p>
          <a:p>
            <a:pPr lvl="0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Польза йогурта, полезные свойства йогурта.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beautyinfo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com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ua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Йогурт – ценный молочный продукт. med2live.ru›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йогурт.html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История йогурта.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mmenu.com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›Статьи›Продукты›228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270284" y="1135340"/>
            <a:ext cx="9035250" cy="3642040"/>
          </a:xfrm>
        </p:spPr>
        <p:txBody>
          <a:bodyPr/>
          <a:lstStyle/>
          <a:p>
            <a:r>
              <a:rPr lang="ru-RU" sz="9600" dirty="0" smtClean="0"/>
              <a:t>Спасибо за внимание!</a:t>
            </a:r>
            <a:endParaRPr lang="ru-RU" sz="9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094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Задачи: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Изучить историю и процесс изготовления йогурта.</a:t>
            </a:r>
          </a:p>
          <a:p>
            <a:pPr lvl="0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Узнать в чём же польза йогурта для организма человека.</a:t>
            </a:r>
          </a:p>
          <a:p>
            <a:pPr lvl="0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Провести опрос в классе и рассказать о пользе йогурта учащимся начальной школы.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План работы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Изучить литературу и узнать о йогурте.</a:t>
            </a:r>
          </a:p>
          <a:p>
            <a:pPr lvl="1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Провести анкетирование среди одноклассников и их родителей.</a:t>
            </a:r>
          </a:p>
          <a:p>
            <a:pPr lvl="1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Изучить полезные свойства йогурта.</a:t>
            </a:r>
          </a:p>
          <a:p>
            <a:pPr lvl="1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Составить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памятку  «Как выбрать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полезный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йогурт»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3179" y="997527"/>
            <a:ext cx="4385252" cy="4690754"/>
          </a:xfrm>
        </p:spPr>
        <p:txBody>
          <a:bodyPr>
            <a:noAutofit/>
          </a:bodyPr>
          <a:lstStyle/>
          <a:p>
            <a:r>
              <a:rPr lang="ru-RU" sz="2400" b="1" cap="none" dirty="0" smtClean="0">
                <a:solidFill>
                  <a:schemeClr val="tx2">
                    <a:lumMod val="75000"/>
                  </a:schemeClr>
                </a:solidFill>
              </a:rPr>
              <a:t>Йогурт появился в далёкие времена, когда кочевники перевозили молоко в бурдюках из шкур животных. </a:t>
            </a:r>
          </a:p>
          <a:p>
            <a:r>
              <a:rPr lang="ru-RU" sz="2400" b="1" cap="none" dirty="0" smtClean="0">
                <a:solidFill>
                  <a:schemeClr val="tx2">
                    <a:lumMod val="75000"/>
                  </a:schemeClr>
                </a:solidFill>
              </a:rPr>
              <a:t>Из воздуха попадали бактерии, на жаре молоко  сквашивалось,                    приобретая особые свойства.</a:t>
            </a:r>
            <a:endParaRPr lang="ru-RU" sz="2400" b="1" cap="none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739" y="1837383"/>
            <a:ext cx="5509455" cy="368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323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6492" y="2346600"/>
            <a:ext cx="3755379" cy="2283823"/>
          </a:xfrm>
        </p:spPr>
        <p:txBody>
          <a:bodyPr>
            <a:noAutofit/>
          </a:bodyPr>
          <a:lstStyle/>
          <a:p>
            <a:r>
              <a:rPr lang="ru-RU" sz="2800" b="1" cap="none" dirty="0" smtClean="0">
                <a:solidFill>
                  <a:schemeClr val="tx2">
                    <a:lumMod val="75000"/>
                  </a:schemeClr>
                </a:solidFill>
              </a:rPr>
              <a:t>Слово «йогурт» означает сгущённый. </a:t>
            </a:r>
          </a:p>
          <a:p>
            <a:r>
              <a:rPr lang="ru-RU" sz="2800" b="1" cap="none" dirty="0" smtClean="0">
                <a:solidFill>
                  <a:schemeClr val="tx2">
                    <a:lumMod val="75000"/>
                  </a:schemeClr>
                </a:solidFill>
              </a:rPr>
              <a:t>Он известен многим народам. Татары, узбеки, казахи его называют «</a:t>
            </a:r>
            <a:r>
              <a:rPr lang="ru-RU" sz="2800" b="1" cap="none" dirty="0" err="1" smtClean="0">
                <a:solidFill>
                  <a:schemeClr val="tx2">
                    <a:lumMod val="75000"/>
                  </a:schemeClr>
                </a:solidFill>
              </a:rPr>
              <a:t>катык</a:t>
            </a:r>
            <a:r>
              <a:rPr lang="ru-RU" sz="2800" b="1" cap="none" dirty="0" smtClean="0">
                <a:solidFill>
                  <a:schemeClr val="tx2">
                    <a:lumMod val="75000"/>
                  </a:schemeClr>
                </a:solidFill>
              </a:rPr>
              <a:t>», армяне – «</a:t>
            </a:r>
            <a:r>
              <a:rPr lang="ru-RU" sz="2800" b="1" cap="none" dirty="0" err="1" smtClean="0">
                <a:solidFill>
                  <a:schemeClr val="tx2">
                    <a:lumMod val="75000"/>
                  </a:schemeClr>
                </a:solidFill>
              </a:rPr>
              <a:t>мацун</a:t>
            </a:r>
            <a:r>
              <a:rPr lang="ru-RU" sz="2800" b="1" cap="none" dirty="0" smtClean="0">
                <a:solidFill>
                  <a:schemeClr val="tx2">
                    <a:lumMod val="75000"/>
                  </a:schemeClr>
                </a:solidFill>
              </a:rPr>
              <a:t>», таджики – «</a:t>
            </a:r>
            <a:r>
              <a:rPr lang="ru-RU" sz="2800" b="1" cap="none" dirty="0" err="1" smtClean="0">
                <a:solidFill>
                  <a:schemeClr val="tx2">
                    <a:lumMod val="75000"/>
                  </a:schemeClr>
                </a:solidFill>
              </a:rPr>
              <a:t>чургат</a:t>
            </a:r>
            <a:r>
              <a:rPr lang="ru-RU" sz="2800" b="1" cap="none" dirty="0" smtClean="0">
                <a:solidFill>
                  <a:schemeClr val="tx2">
                    <a:lumMod val="75000"/>
                  </a:schemeClr>
                </a:solidFill>
              </a:rPr>
              <a:t>». </a:t>
            </a:r>
          </a:p>
          <a:p>
            <a:r>
              <a:rPr lang="ru-RU" sz="2800" b="1" cap="none" dirty="0" smtClean="0">
                <a:solidFill>
                  <a:schemeClr val="tx2">
                    <a:lumMod val="75000"/>
                  </a:schemeClr>
                </a:solidFill>
              </a:rPr>
              <a:t>Жители Западной Европы называют его «йогурт».</a:t>
            </a:r>
            <a:endParaRPr lang="ru-RU" sz="2800" b="1" cap="none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458" y="1373003"/>
            <a:ext cx="2925363" cy="19471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458" y="3962748"/>
            <a:ext cx="2925363" cy="17470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0" y="856785"/>
            <a:ext cx="2578443" cy="16557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7756" y="3075416"/>
            <a:ext cx="2723626" cy="168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622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95558" y="767256"/>
            <a:ext cx="4148680" cy="4918842"/>
          </a:xfrm>
        </p:spPr>
        <p:txBody>
          <a:bodyPr>
            <a:normAutofit/>
          </a:bodyPr>
          <a:lstStyle/>
          <a:p>
            <a:r>
              <a:rPr lang="ru-RU" sz="2800" b="1" cap="none" dirty="0" smtClean="0">
                <a:solidFill>
                  <a:schemeClr val="tx2">
                    <a:lumMod val="75000"/>
                  </a:schemeClr>
                </a:solidFill>
              </a:rPr>
              <a:t>В России исследованием молочных продуктов занимался учёный Илья Ильич Мечников. </a:t>
            </a:r>
          </a:p>
          <a:p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827" y="1534510"/>
            <a:ext cx="4914983" cy="430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69698" y="1250731"/>
            <a:ext cx="4717805" cy="4845270"/>
          </a:xfrm>
        </p:spPr>
        <p:txBody>
          <a:bodyPr>
            <a:noAutofit/>
          </a:bodyPr>
          <a:lstStyle/>
          <a:p>
            <a:r>
              <a:rPr lang="ru-RU" sz="2400" b="1" cap="none" dirty="0" smtClean="0">
                <a:solidFill>
                  <a:schemeClr val="tx2">
                    <a:lumMod val="75000"/>
                  </a:schemeClr>
                </a:solidFill>
              </a:rPr>
              <a:t>Он наблюдал за болгарами, которые пили «йогурт» и славились долголетием. </a:t>
            </a:r>
          </a:p>
          <a:p>
            <a:r>
              <a:rPr lang="ru-RU" sz="2400" b="1" cap="none" dirty="0" smtClean="0">
                <a:solidFill>
                  <a:schemeClr val="tx2">
                    <a:lumMod val="75000"/>
                  </a:schemeClr>
                </a:solidFill>
              </a:rPr>
              <a:t>Открытую им йогуртовую бактерию он назвал</a:t>
            </a:r>
            <a:r>
              <a:rPr lang="ru-RU" sz="2400" b="1" cap="none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cap="none" dirty="0" err="1" smtClean="0">
                <a:solidFill>
                  <a:schemeClr val="tx2">
                    <a:lumMod val="75000"/>
                  </a:schemeClr>
                </a:solidFill>
              </a:rPr>
              <a:t>Lactobacterium</a:t>
            </a:r>
            <a:r>
              <a:rPr lang="en-US" sz="2400" b="1" cap="none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cap="none" dirty="0" err="1" smtClean="0">
                <a:solidFill>
                  <a:schemeClr val="tx2">
                    <a:lumMod val="75000"/>
                  </a:schemeClr>
                </a:solidFill>
              </a:rPr>
              <a:t>bulgaricum</a:t>
            </a:r>
            <a:r>
              <a:rPr lang="en-US" sz="2400" b="1" cap="none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cap="none" dirty="0" smtClean="0">
                <a:solidFill>
                  <a:schemeClr val="tx2">
                    <a:lumMod val="75000"/>
                  </a:schemeClr>
                </a:solidFill>
              </a:rPr>
              <a:t>(болгарская палочка).</a:t>
            </a:r>
          </a:p>
          <a:p>
            <a:pPr>
              <a:spcBef>
                <a:spcPts val="0"/>
              </a:spcBef>
            </a:pPr>
            <a:endParaRPr lang="ru-RU" sz="2400" b="1" cap="none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ru-RU" sz="2400" b="1" cap="none" dirty="0" smtClean="0">
                <a:solidFill>
                  <a:schemeClr val="tx2">
                    <a:lumMod val="75000"/>
                  </a:schemeClr>
                </a:solidFill>
              </a:rPr>
              <a:t>В России Йогурт стали </a:t>
            </a:r>
          </a:p>
          <a:p>
            <a:pPr>
              <a:spcBef>
                <a:spcPts val="0"/>
              </a:spcBef>
            </a:pPr>
            <a:r>
              <a:rPr lang="ru-RU" sz="2400" b="1" cap="none" dirty="0" smtClean="0">
                <a:solidFill>
                  <a:schemeClr val="tx2">
                    <a:lumMod val="75000"/>
                  </a:schemeClr>
                </a:solidFill>
              </a:rPr>
              <a:t>называть</a:t>
            </a:r>
            <a:r>
              <a:rPr lang="ru-RU" sz="2400" cap="none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>
              <a:spcBef>
                <a:spcPts val="0"/>
              </a:spcBef>
            </a:pPr>
            <a:r>
              <a:rPr lang="ru-RU" sz="2400" b="1" cap="none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2400" b="1" cap="none" dirty="0" err="1" smtClean="0">
                <a:solidFill>
                  <a:schemeClr val="tx2">
                    <a:lumMod val="75000"/>
                  </a:schemeClr>
                </a:solidFill>
              </a:rPr>
              <a:t>Мечниковская</a:t>
            </a:r>
            <a:r>
              <a:rPr lang="ru-RU" sz="2400" b="1" cap="none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>
              <a:spcBef>
                <a:spcPts val="0"/>
              </a:spcBef>
            </a:pPr>
            <a:r>
              <a:rPr lang="ru-RU" sz="2400" b="1" cap="none" dirty="0" smtClean="0">
                <a:solidFill>
                  <a:schemeClr val="tx2">
                    <a:lumMod val="75000"/>
                  </a:schemeClr>
                </a:solidFill>
              </a:rPr>
              <a:t> простокваша».</a:t>
            </a:r>
          </a:p>
          <a:p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6414" y="367862"/>
            <a:ext cx="3089069" cy="162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154956" y="2858813"/>
            <a:ext cx="43510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Йогуртовые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культуры</a:t>
            </a:r>
          </a:p>
        </p:txBody>
      </p:sp>
      <p:pic>
        <p:nvPicPr>
          <p:cNvPr id="8" name="i-main-pic" descr="Картинка 46 из 371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600623" y="3677308"/>
            <a:ext cx="2400300" cy="1800225"/>
          </a:xfrm>
          <a:prstGeom prst="rect">
            <a:avLst/>
          </a:prstGeom>
          <a:noFill/>
        </p:spPr>
      </p:pic>
      <p:pic>
        <p:nvPicPr>
          <p:cNvPr id="9" name="Picture 6" descr="http://im3-tub.yandex.net/i?id=55020529&amp;tov=3">
            <a:hlinkClick r:id="rId5"/>
          </p:cNvPr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3236239" y="3794234"/>
            <a:ext cx="3258868" cy="165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30621" y="2017878"/>
            <a:ext cx="600140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chemeClr val="bg1"/>
                </a:solidFill>
              </a:rPr>
              <a:t>Lactobacterium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  </a:t>
            </a:r>
            <a:r>
              <a:rPr lang="ru-RU" sz="2400" b="1" dirty="0" err="1" smtClean="0">
                <a:solidFill>
                  <a:schemeClr val="bg1"/>
                </a:solidFill>
              </a:rPr>
              <a:t>bulgaricum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  <a:p>
            <a:r>
              <a:rPr lang="ru-RU" sz="2000" b="1" i="1" dirty="0">
                <a:solidFill>
                  <a:schemeClr val="bg1"/>
                </a:solidFill>
              </a:rPr>
              <a:t>болгарская </a:t>
            </a:r>
            <a:r>
              <a:rPr lang="ru-RU" sz="2000" b="1" i="1" dirty="0" smtClean="0">
                <a:solidFill>
                  <a:schemeClr val="bg1"/>
                </a:solidFill>
              </a:rPr>
              <a:t>палочка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624418" y="5538953"/>
            <a:ext cx="652991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smtClean="0">
                <a:solidFill>
                  <a:schemeClr val="bg1"/>
                </a:solidFill>
              </a:rPr>
              <a:t>Str</a:t>
            </a:r>
            <a:r>
              <a:rPr lang="en-US" sz="2400" b="1" smtClean="0">
                <a:solidFill>
                  <a:schemeClr val="bg1"/>
                </a:solidFill>
              </a:rPr>
              <a:t>eptococcus </a:t>
            </a:r>
            <a:r>
              <a:rPr lang="ru-RU" sz="2400" b="1" smtClean="0">
                <a:solidFill>
                  <a:schemeClr val="bg1"/>
                </a:solidFill>
              </a:rPr>
              <a:t>thermoph</a:t>
            </a:r>
            <a:r>
              <a:rPr lang="en-US" sz="2400" b="1" smtClean="0">
                <a:solidFill>
                  <a:schemeClr val="bg1"/>
                </a:solidFill>
              </a:rPr>
              <a:t>i</a:t>
            </a:r>
            <a:r>
              <a:rPr lang="ru-RU" sz="2400" b="1" smtClean="0">
                <a:solidFill>
                  <a:schemeClr val="bg1"/>
                </a:solidFill>
              </a:rPr>
              <a:t>lus      </a:t>
            </a:r>
            <a:endParaRPr lang="ru-RU" b="1" smtClean="0">
              <a:solidFill>
                <a:schemeClr val="bg1"/>
              </a:solidFill>
            </a:endParaRPr>
          </a:p>
          <a:p>
            <a:r>
              <a:rPr lang="ru-RU" sz="2000" b="1" i="1" smtClean="0">
                <a:solidFill>
                  <a:schemeClr val="bg1"/>
                </a:solidFill>
              </a:rPr>
              <a:t>термофильный стрептококк</a:t>
            </a:r>
            <a:endParaRPr lang="ru-RU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1887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80886" y="2280726"/>
            <a:ext cx="3986527" cy="2283823"/>
          </a:xfrm>
        </p:spPr>
        <p:txBody>
          <a:bodyPr>
            <a:noAutofit/>
          </a:bodyPr>
          <a:lstStyle/>
          <a:p>
            <a:r>
              <a:rPr lang="ru-RU" sz="2800" b="1" cap="none" dirty="0" smtClean="0">
                <a:solidFill>
                  <a:schemeClr val="tx2">
                    <a:lumMod val="75000"/>
                  </a:schemeClr>
                </a:solidFill>
              </a:rPr>
              <a:t>Промышленное производство йогуртов началось в 30-х годах 20 века.</a:t>
            </a:r>
          </a:p>
          <a:p>
            <a:r>
              <a:rPr lang="ru-RU" sz="2800" b="1" cap="none" dirty="0" smtClean="0">
                <a:solidFill>
                  <a:schemeClr val="tx2">
                    <a:lumMod val="75000"/>
                  </a:schemeClr>
                </a:solidFill>
              </a:rPr>
              <a:t>В мире он стал популярным благодаря компании «Данон йогурт».</a:t>
            </a:r>
            <a:endParaRPr lang="ru-RU" sz="2800" b="1" cap="none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697" y="1482445"/>
            <a:ext cx="5657072" cy="38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3221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421</TotalTime>
  <Words>740</Words>
  <Application>Microsoft Office PowerPoint</Application>
  <PresentationFormat>Произвольный</PresentationFormat>
  <Paragraphs>90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Ион (конференц-зал)</vt:lpstr>
      <vt:lpstr>Йогурт и его необычные свойства</vt:lpstr>
      <vt:lpstr>Цель исследования: узнать историю йогурта и его полезные свойства.</vt:lpstr>
      <vt:lpstr>Задачи:</vt:lpstr>
      <vt:lpstr>План работы</vt:lpstr>
      <vt:lpstr>Слайд 5</vt:lpstr>
      <vt:lpstr>Слайд 6</vt:lpstr>
      <vt:lpstr>Слайд 7</vt:lpstr>
      <vt:lpstr>Йогуртовые культуры</vt:lpstr>
      <vt:lpstr>Слайд 9</vt:lpstr>
      <vt:lpstr>Состав йогурта: молоко закваска(йогуртовые бактерии) ароматизаторы пищевые добавки(Е410)  </vt:lpstr>
      <vt:lpstr>Слайд 11</vt:lpstr>
      <vt:lpstr>Слайд 12</vt:lpstr>
      <vt:lpstr>Слайд 13</vt:lpstr>
      <vt:lpstr>Вопрос «Любите ли Вы йогурт?» </vt:lpstr>
      <vt:lpstr>Вопрос « Какой йогурт Вы предпочитаете?» </vt:lpstr>
      <vt:lpstr>Вопрос  « Какой йогурт Вы предпочитаете?» </vt:lpstr>
      <vt:lpstr>Вопрос  « Какой йогурт считаете более полезным?» </vt:lpstr>
      <vt:lpstr>Вопрос «Как часто употребляете йогурт?» </vt:lpstr>
      <vt:lpstr>Изучение состава йогуртов</vt:lpstr>
      <vt:lpstr>Опыт «Наличие крахмала в вязком  йогурте «Чудо»</vt:lpstr>
      <vt:lpstr>Памятка  «Как выбрать полезный йогурт»</vt:lpstr>
      <vt:lpstr>Мои выводы:</vt:lpstr>
      <vt:lpstr>Список литературы: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абвгдеёжз</dc:title>
  <dc:creator>Егор</dc:creator>
  <cp:lastModifiedBy>Школа</cp:lastModifiedBy>
  <cp:revision>48</cp:revision>
  <dcterms:created xsi:type="dcterms:W3CDTF">2016-03-03T18:17:11Z</dcterms:created>
  <dcterms:modified xsi:type="dcterms:W3CDTF">2016-04-13T08:56:45Z</dcterms:modified>
</cp:coreProperties>
</file>